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5"/>
  </p:notesMasterIdLst>
  <p:sldIdLst>
    <p:sldId id="257" r:id="rId2"/>
    <p:sldId id="259" r:id="rId3"/>
    <p:sldId id="266" r:id="rId4"/>
    <p:sldId id="267" r:id="rId5"/>
    <p:sldId id="268" r:id="rId6"/>
    <p:sldId id="269" r:id="rId7"/>
    <p:sldId id="270" r:id="rId8"/>
    <p:sldId id="296" r:id="rId9"/>
    <p:sldId id="309" r:id="rId10"/>
    <p:sldId id="310" r:id="rId11"/>
    <p:sldId id="311" r:id="rId12"/>
    <p:sldId id="312" r:id="rId13"/>
    <p:sldId id="279" r:id="rId14"/>
    <p:sldId id="280" r:id="rId15"/>
    <p:sldId id="281" r:id="rId16"/>
    <p:sldId id="306" r:id="rId17"/>
    <p:sldId id="307" r:id="rId18"/>
    <p:sldId id="289" r:id="rId19"/>
    <p:sldId id="302" r:id="rId20"/>
    <p:sldId id="303" r:id="rId21"/>
    <p:sldId id="304" r:id="rId22"/>
    <p:sldId id="305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CF9"/>
    <a:srgbClr val="CCEDF8"/>
    <a:srgbClr val="CCEEF9"/>
    <a:srgbClr val="C1FCFF"/>
    <a:srgbClr val="CCECF8"/>
    <a:srgbClr val="CCECF9"/>
    <a:srgbClr val="A1EBFD"/>
    <a:srgbClr val="979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3F470-B437-4C1A-8491-BEB238E26A0F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03777-7532-452F-8BF2-47891953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056-577B-C0E7-F80A-10B43129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B6D7-F6D9-2AB5-BF66-6C1CE61B3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5052E-7058-2887-9E64-06962317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49E7-422E-86D6-8A72-6D40E510C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6C1FE-E038-4C3F-81A4-C5BFD98AE7F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056-577B-C0E7-F80A-10B43129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B6D7-F6D9-2AB5-BF66-6C1CE61B3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5052E-7058-2887-9E64-06962317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49E7-422E-86D6-8A72-6D40E510C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6C1FE-E038-4C3F-81A4-C5BFD98AE7F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2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056-577B-C0E7-F80A-10B43129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B6D7-F6D9-2AB5-BF66-6C1CE61B3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5052E-7058-2887-9E64-06962317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49E7-422E-86D6-8A72-6D40E510C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6C1FE-E038-4C3F-81A4-C5BFD98AE7F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8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056-577B-C0E7-F80A-10B43129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B6D7-F6D9-2AB5-BF66-6C1CE61B3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5052E-7058-2887-9E64-06962317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49E7-422E-86D6-8A72-6D40E510C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6C1FE-E038-4C3F-81A4-C5BFD98AE7F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D056-577B-C0E7-F80A-10B43129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2B6D7-F6D9-2AB5-BF66-6C1CE61B3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5052E-7058-2887-9E64-06962317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49E7-422E-86D6-8A72-6D40E510C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6C1FE-E038-4C3F-81A4-C5BFD98AE7F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53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C4F9-FACE-4213-98C9-E2F3602EC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F8DB2-A8B9-4EC4-92C1-E4AE418EE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CEBE8-8EBA-4F79-8917-3D153655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FD627-41B2-487E-AFCA-4B66FD8D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F141-61AC-498B-AFDD-D9340DB4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CBC-2BA1-432F-882F-F5A62000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39B92-6AA2-4135-BEE7-2B2190E5C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79B6A-028B-47FB-8073-BF223AB1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9C5B5-5A79-4075-BF07-33359E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C6BB-9D3E-4827-A775-F9B1DFE3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8A0B8-44B8-4E2E-8157-7598A5519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CFBAD-A08E-420C-B0E1-A5CC54E3A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E012E-4B0A-4CF4-B36D-E94A6AA0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6642-3EE5-4079-BD66-C6E4EE7C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2E407-5BE0-4F20-88D6-DEEB6A3C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3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02EE-86AF-411B-9480-76AC6EFF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436A-CF12-4BE3-93F6-C3D6F5CF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E6D57-BF76-4604-8CD4-080BA4C6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C3C91-F364-488F-AE72-9526DEC5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F1F35-ADC0-4C0B-B202-D3182D48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645E-BB0F-4E14-87B1-EB0491F0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CB4F7-C291-4A47-BA15-D66D0B1EF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34EE1-C70D-43BF-ACBC-FF52A410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A669A-D1A4-45B7-BAAD-93D34601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8CEF6-1E36-4D56-B64E-5678C54C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6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B17E-551A-4F0E-BBBB-3E4EE079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78B1-590B-45F5-8951-5E636DB8F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0BC08-8BFB-4D36-8F3C-7CE07EAF6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5DC41-ADC3-4B22-872A-35DE5578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D9D59-6150-492E-BB7E-076CF1E0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F79DA-83BE-41E0-8E42-A74280CD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7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DD61-C180-4D30-878A-C4062B26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DEA47-09B4-463A-A0D5-48ADEEBF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C58B7-4B6A-4B34-BBC6-545FC28EF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54D9B-9A81-4E05-863D-224B0C555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E019-34C5-4E21-AED5-C1B14165B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01BAB-BB73-4EF8-913E-B2F7CF0E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E92AC-6983-47BD-B1D7-52D7E294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A95BC-1D0F-4790-ABCD-D9B9D1EE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8A6E-C4B9-4764-8CE6-7BA63FC1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0B25F-0E1A-4E67-BF30-854D3722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420B9-BB2B-4887-A092-D4D9180F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35920-D5CB-4EA3-929E-65C37C1F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BA541-842D-477F-852F-B183C988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EA871-815F-438E-8042-7F46ED12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D59C-27CC-466B-8DF7-474BE79A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8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5D4C-4316-47DA-B238-9D60AD1E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9EEA-190F-4DB2-A368-E73009AB5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2304F-2FB6-4FAC-8E60-EBBD799E7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528EB-EC30-4C01-B17F-4C6E0C9F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2C46D-D4CD-4CB4-9A2F-3733199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274E-08D2-4AAA-9A70-EA610EC2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8B9B-7485-43FA-91BF-F8F2C04B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8F6EB-729C-422E-85FC-6ED2EE6DE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0DA23-16D5-422E-8331-608A600A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7DF2-92CE-48D8-A606-EC2FF475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72AC4-5E7C-4B47-B0DD-D1D86B33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979A6-2805-43EA-89A9-426954E0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9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A8144-C396-4376-9B5A-74A88C13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3B422-A884-4F1B-A05A-E7B919D0A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28C8-2D82-4C34-9C8F-AE7D2DAAF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DC77-908C-4550-86F4-B902E009BD6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817D8-0970-4FCB-BC07-5ECF8C49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66EB4-C44F-4768-A8C3-A31DFF05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FD45-C9B1-46C2-8343-BB2ABD44A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hyperlink" Target="https://www.linkedin.com/in/mohamed-tila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github.com/Mohamedmxz/MIT-ELO2-" TargetMode="Externa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10" title="Programming and coding">
            <a:hlinkClick r:id="" action="ppaction://media"/>
            <a:extLst>
              <a:ext uri="{FF2B5EF4-FFF2-40B4-BE49-F238E27FC236}">
                <a16:creationId xmlns:a16="http://schemas.microsoft.com/office/drawing/2014/main" id="{78E751B2-08C4-4803-997F-3660D5E14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785" r="20810" b="12508"/>
          <a:stretch/>
        </p:blipFill>
        <p:spPr>
          <a:xfrm>
            <a:off x="79103" y="0"/>
            <a:ext cx="12112897" cy="6858000"/>
          </a:xfrm>
          <a:prstGeom prst="rect">
            <a:avLst/>
          </a:prstGeom>
        </p:spPr>
      </p:pic>
      <p:sp>
        <p:nvSpPr>
          <p:cNvPr id="2" name="Free-form: Shape 6">
            <a:extLst>
              <a:ext uri="{FF2B5EF4-FFF2-40B4-BE49-F238E27FC236}">
                <a16:creationId xmlns:a16="http://schemas.microsoft.com/office/drawing/2014/main" id="{54EB7A8E-AD75-4A47-B888-427F94C91BD1}"/>
              </a:ext>
            </a:extLst>
          </p:cNvPr>
          <p:cNvSpPr/>
          <p:nvPr/>
        </p:nvSpPr>
        <p:spPr>
          <a:xfrm>
            <a:off x="0" y="0"/>
            <a:ext cx="12231551" cy="6858000"/>
          </a:xfrm>
          <a:custGeom>
            <a:avLst/>
            <a:gdLst>
              <a:gd name="connsiteX0" fmla="*/ 0 w 12192000"/>
              <a:gd name="connsiteY0" fmla="*/ 0 h 6858000"/>
              <a:gd name="connsiteX1" fmla="*/ 9636896 w 12192000"/>
              <a:gd name="connsiteY1" fmla="*/ 0 h 6858000"/>
              <a:gd name="connsiteX2" fmla="*/ 6764449 w 12192000"/>
              <a:gd name="connsiteY2" fmla="*/ 3162498 h 6858000"/>
              <a:gd name="connsiteX3" fmla="*/ 6786858 w 12192000"/>
              <a:gd name="connsiteY3" fmla="*/ 3628766 h 6858000"/>
              <a:gd name="connsiteX4" fmla="*/ 7764183 w 12192000"/>
              <a:gd name="connsiteY4" fmla="*/ 4516455 h 6858000"/>
              <a:gd name="connsiteX5" fmla="*/ 8230451 w 12192000"/>
              <a:gd name="connsiteY5" fmla="*/ 4494045 h 6858000"/>
              <a:gd name="connsiteX6" fmla="*/ 12192000 w 12192000"/>
              <a:gd name="connsiteY6" fmla="*/ 132473 h 6858000"/>
              <a:gd name="connsiteX7" fmla="*/ 12192000 w 12192000"/>
              <a:gd name="connsiteY7" fmla="*/ 6858000 h 6858000"/>
              <a:gd name="connsiteX8" fmla="*/ 9202005 w 12192000"/>
              <a:gd name="connsiteY8" fmla="*/ 6858000 h 6858000"/>
              <a:gd name="connsiteX9" fmla="*/ 11631172 w 12192000"/>
              <a:gd name="connsiteY9" fmla="*/ 4114691 h 6858000"/>
              <a:gd name="connsiteX10" fmla="*/ 11602873 w 12192000"/>
              <a:gd name="connsiteY10" fmla="*/ 3648743 h 6858000"/>
              <a:gd name="connsiteX11" fmla="*/ 10614412 w 12192000"/>
              <a:gd name="connsiteY11" fmla="*/ 2773472 h 6858000"/>
              <a:gd name="connsiteX12" fmla="*/ 10148464 w 12192000"/>
              <a:gd name="connsiteY12" fmla="*/ 2801771 h 6858000"/>
              <a:gd name="connsiteX13" fmla="*/ 6556722 w 12192000"/>
              <a:gd name="connsiteY13" fmla="*/ 6858000 h 6858000"/>
              <a:gd name="connsiteX14" fmla="*/ 0 w 12192000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636896" y="0"/>
                </a:lnTo>
                <a:lnTo>
                  <a:pt x="6764449" y="3162498"/>
                </a:lnTo>
                <a:cubicBezTo>
                  <a:pt x="6641881" y="3297442"/>
                  <a:pt x="6651914" y="3506198"/>
                  <a:pt x="6786858" y="3628766"/>
                </a:cubicBezTo>
                <a:lnTo>
                  <a:pt x="7764183" y="4516455"/>
                </a:lnTo>
                <a:cubicBezTo>
                  <a:pt x="7899128" y="4639023"/>
                  <a:pt x="8107883" y="4628990"/>
                  <a:pt x="8230451" y="4494045"/>
                </a:cubicBezTo>
                <a:lnTo>
                  <a:pt x="12192000" y="132473"/>
                </a:lnTo>
                <a:lnTo>
                  <a:pt x="12192000" y="6858000"/>
                </a:lnTo>
                <a:lnTo>
                  <a:pt x="9202005" y="6858000"/>
                </a:lnTo>
                <a:lnTo>
                  <a:pt x="11631172" y="4114691"/>
                </a:lnTo>
                <a:cubicBezTo>
                  <a:pt x="11752025" y="3978209"/>
                  <a:pt x="11739355" y="3769596"/>
                  <a:pt x="11602873" y="3648743"/>
                </a:cubicBezTo>
                <a:lnTo>
                  <a:pt x="10614412" y="2773472"/>
                </a:lnTo>
                <a:cubicBezTo>
                  <a:pt x="10477929" y="2652619"/>
                  <a:pt x="10269317" y="2665289"/>
                  <a:pt x="10148464" y="2801771"/>
                </a:cubicBezTo>
                <a:lnTo>
                  <a:pt x="6556722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400" b="0" i="0" u="none" strike="noStrike" dirty="0">
              <a:solidFill>
                <a:srgbClr val="306934"/>
              </a:solidFill>
              <a:effectLst/>
              <a:latin typeface="Instrument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8027E-3AEA-4E8D-89F7-ADBFF45174A4}"/>
              </a:ext>
            </a:extLst>
          </p:cNvPr>
          <p:cNvSpPr txBox="1"/>
          <p:nvPr/>
        </p:nvSpPr>
        <p:spPr>
          <a:xfrm>
            <a:off x="726140" y="1335742"/>
            <a:ext cx="6696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Climate Predictions in Sudan</a:t>
            </a:r>
          </a:p>
          <a:p>
            <a:endParaRPr lang="en-US" sz="42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DB21B-5D9A-443D-ABD1-7297F4FD3215}"/>
              </a:ext>
            </a:extLst>
          </p:cNvPr>
          <p:cNvSpPr txBox="1"/>
          <p:nvPr/>
        </p:nvSpPr>
        <p:spPr>
          <a:xfrm>
            <a:off x="632801" y="315289"/>
            <a:ext cx="1810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ELO2: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96782-9F85-4964-8ECA-E3E20C3E9EE4}"/>
              </a:ext>
            </a:extLst>
          </p:cNvPr>
          <p:cNvSpPr txBox="1"/>
          <p:nvPr/>
        </p:nvSpPr>
        <p:spPr>
          <a:xfrm>
            <a:off x="1075765" y="2492188"/>
            <a:ext cx="544157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Garamond" panose="02020404030301010803" pitchFamily="18" charset="0"/>
              </a:rPr>
              <a:t>Exploring temperature and rainfall trends to support</a:t>
            </a:r>
          </a:p>
          <a:p>
            <a:pPr algn="ctr"/>
            <a:r>
              <a:rPr lang="en-US" sz="3900" b="0" i="0" u="none" strike="noStrike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Garamond" panose="02020404030301010803" pitchFamily="18" charset="0"/>
              </a:rPr>
              <a:t>climate understanding using data science</a:t>
            </a:r>
          </a:p>
          <a:p>
            <a:endParaRPr lang="en-US" sz="3900" dirty="0">
              <a:solidFill>
                <a:schemeClr val="accent5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5DDA0-34C6-4544-B4A9-E52237B55706}"/>
              </a:ext>
            </a:extLst>
          </p:cNvPr>
          <p:cNvSpPr/>
          <p:nvPr/>
        </p:nvSpPr>
        <p:spPr>
          <a:xfrm>
            <a:off x="0" y="0"/>
            <a:ext cx="12192000" cy="7025640"/>
          </a:xfrm>
          <a:prstGeom prst="rect">
            <a:avLst/>
          </a:prstGeom>
          <a:solidFill>
            <a:srgbClr val="CD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02950-91CF-F6E1-48BE-E0913736DC55}"/>
              </a:ext>
            </a:extLst>
          </p:cNvPr>
          <p:cNvSpPr txBox="1"/>
          <p:nvPr/>
        </p:nvSpPr>
        <p:spPr>
          <a:xfrm>
            <a:off x="424543" y="141515"/>
            <a:ext cx="288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Project Workflow</a:t>
            </a:r>
          </a:p>
          <a:p>
            <a:pPr algn="ctr"/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0E858-D6FB-4D5C-B399-D48094FD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8" b="23379"/>
          <a:stretch/>
        </p:blipFill>
        <p:spPr>
          <a:xfrm>
            <a:off x="-1" y="3512820"/>
            <a:ext cx="12192001" cy="35128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5469-B4F9-E706-C6A1-8FA47CF4BFF5}"/>
              </a:ext>
            </a:extLst>
          </p:cNvPr>
          <p:cNvSpPr/>
          <p:nvPr/>
        </p:nvSpPr>
        <p:spPr>
          <a:xfrm rot="21154032">
            <a:off x="4127051" y="573084"/>
            <a:ext cx="7365578" cy="2473711"/>
          </a:xfrm>
          <a:prstGeom prst="roundRect">
            <a:avLst>
              <a:gd name="adj" fmla="val 538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DAD6AB-2443-16B8-EA5E-6573C0430F62}"/>
              </a:ext>
            </a:extLst>
          </p:cNvPr>
          <p:cNvSpPr/>
          <p:nvPr/>
        </p:nvSpPr>
        <p:spPr>
          <a:xfrm>
            <a:off x="4345280" y="544519"/>
            <a:ext cx="7172960" cy="2696253"/>
          </a:xfrm>
          <a:prstGeom prst="roundRect">
            <a:avLst>
              <a:gd name="adj" fmla="val 472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72A8-C1E7-8543-4D79-FCE31412AB08}"/>
              </a:ext>
            </a:extLst>
          </p:cNvPr>
          <p:cNvSpPr txBox="1"/>
          <p:nvPr/>
        </p:nvSpPr>
        <p:spPr>
          <a:xfrm>
            <a:off x="4653280" y="811505"/>
            <a:ext cx="671576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b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patterns, trends and relationships in rainfall and temperature to understand how they behave over time.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15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5DDA0-34C6-4544-B4A9-E52237B55706}"/>
              </a:ext>
            </a:extLst>
          </p:cNvPr>
          <p:cNvSpPr/>
          <p:nvPr/>
        </p:nvSpPr>
        <p:spPr>
          <a:xfrm>
            <a:off x="0" y="0"/>
            <a:ext cx="12192000" cy="7025640"/>
          </a:xfrm>
          <a:prstGeom prst="rect">
            <a:avLst/>
          </a:prstGeom>
          <a:solidFill>
            <a:srgbClr val="CD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0E858-D6FB-4D5C-B399-D48094FD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8" b="23379"/>
          <a:stretch/>
        </p:blipFill>
        <p:spPr>
          <a:xfrm>
            <a:off x="-1" y="3512820"/>
            <a:ext cx="12192000" cy="3512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02950-91CF-F6E1-48BE-E0913736DC55}"/>
              </a:ext>
            </a:extLst>
          </p:cNvPr>
          <p:cNvSpPr txBox="1"/>
          <p:nvPr/>
        </p:nvSpPr>
        <p:spPr>
          <a:xfrm>
            <a:off x="424543" y="141515"/>
            <a:ext cx="288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Project Workflow</a:t>
            </a:r>
          </a:p>
          <a:p>
            <a:pPr algn="ctr"/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5469-B4F9-E706-C6A1-8FA47CF4BFF5}"/>
              </a:ext>
            </a:extLst>
          </p:cNvPr>
          <p:cNvSpPr/>
          <p:nvPr/>
        </p:nvSpPr>
        <p:spPr>
          <a:xfrm rot="21154032">
            <a:off x="4127051" y="573084"/>
            <a:ext cx="7365578" cy="2473711"/>
          </a:xfrm>
          <a:prstGeom prst="roundRect">
            <a:avLst>
              <a:gd name="adj" fmla="val 538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DAD6AB-2443-16B8-EA5E-6573C0430F62}"/>
              </a:ext>
            </a:extLst>
          </p:cNvPr>
          <p:cNvSpPr/>
          <p:nvPr/>
        </p:nvSpPr>
        <p:spPr>
          <a:xfrm>
            <a:off x="11417416" y="3867573"/>
            <a:ext cx="7172960" cy="2696253"/>
          </a:xfrm>
          <a:prstGeom prst="roundRect">
            <a:avLst>
              <a:gd name="adj" fmla="val 472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794D6-41CB-4B75-A617-62BC5AE1DE28}"/>
              </a:ext>
            </a:extLst>
          </p:cNvPr>
          <p:cNvSpPr txBox="1"/>
          <p:nvPr/>
        </p:nvSpPr>
        <p:spPr>
          <a:xfrm rot="21117858">
            <a:off x="4690857" y="1040829"/>
            <a:ext cx="66141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Approaches</a:t>
            </a:r>
            <a:b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different models to capture climate dynamics and generate predictions.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C8650-061D-4224-8D46-35150563F789}"/>
              </a:ext>
            </a:extLst>
          </p:cNvPr>
          <p:cNvSpPr txBox="1"/>
          <p:nvPr/>
        </p:nvSpPr>
        <p:spPr>
          <a:xfrm>
            <a:off x="11727296" y="4219431"/>
            <a:ext cx="671576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b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patterns, trends and relationships in rainfall and temperature to understand how they behave over time.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5DDA0-34C6-4544-B4A9-E52237B55706}"/>
              </a:ext>
            </a:extLst>
          </p:cNvPr>
          <p:cNvSpPr/>
          <p:nvPr/>
        </p:nvSpPr>
        <p:spPr>
          <a:xfrm>
            <a:off x="0" y="0"/>
            <a:ext cx="12192000" cy="7025640"/>
          </a:xfrm>
          <a:prstGeom prst="rect">
            <a:avLst/>
          </a:prstGeom>
          <a:solidFill>
            <a:srgbClr val="CD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02950-91CF-F6E1-48BE-E0913736DC55}"/>
              </a:ext>
            </a:extLst>
          </p:cNvPr>
          <p:cNvSpPr txBox="1"/>
          <p:nvPr/>
        </p:nvSpPr>
        <p:spPr>
          <a:xfrm>
            <a:off x="424543" y="141515"/>
            <a:ext cx="288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Project Workflow</a:t>
            </a:r>
          </a:p>
          <a:p>
            <a:pPr algn="ctr"/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0E858-D6FB-4D5C-B399-D48094FD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8" b="23379"/>
          <a:stretch/>
        </p:blipFill>
        <p:spPr>
          <a:xfrm>
            <a:off x="-1" y="3512820"/>
            <a:ext cx="12192001" cy="35128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5469-B4F9-E706-C6A1-8FA47CF4BFF5}"/>
              </a:ext>
            </a:extLst>
          </p:cNvPr>
          <p:cNvSpPr/>
          <p:nvPr/>
        </p:nvSpPr>
        <p:spPr>
          <a:xfrm rot="21154032">
            <a:off x="4127051" y="573084"/>
            <a:ext cx="7365578" cy="2473711"/>
          </a:xfrm>
          <a:prstGeom prst="roundRect">
            <a:avLst>
              <a:gd name="adj" fmla="val 538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DAD6AB-2443-16B8-EA5E-6573C0430F62}"/>
              </a:ext>
            </a:extLst>
          </p:cNvPr>
          <p:cNvSpPr/>
          <p:nvPr/>
        </p:nvSpPr>
        <p:spPr>
          <a:xfrm>
            <a:off x="4345280" y="544519"/>
            <a:ext cx="7172960" cy="2696253"/>
          </a:xfrm>
          <a:prstGeom prst="roundRect">
            <a:avLst>
              <a:gd name="adj" fmla="val 472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72A8-C1E7-8543-4D79-FCE31412AB08}"/>
              </a:ext>
            </a:extLst>
          </p:cNvPr>
          <p:cNvSpPr txBox="1"/>
          <p:nvPr/>
        </p:nvSpPr>
        <p:spPr>
          <a:xfrm>
            <a:off x="4653280" y="811505"/>
            <a:ext cx="671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b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key insights, visualizations and forecasts that support planning and understanding.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87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CFFA748A-DB8D-9897-493A-94E09326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79349-A117-14E4-A442-7102F8053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6DAF0-4C13-A0F7-BAEF-70A2B403B8FD}"/>
              </a:ext>
            </a:extLst>
          </p:cNvPr>
          <p:cNvSpPr/>
          <p:nvPr/>
        </p:nvSpPr>
        <p:spPr>
          <a:xfrm>
            <a:off x="920187" y="0"/>
            <a:ext cx="10469302" cy="26737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u="none" strike="noStrike" dirty="0">
                <a:solidFill>
                  <a:srgbClr val="3069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 and Improvements</a:t>
            </a: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4DAA5-9800-A7D1-7E90-2A55F0485342}"/>
              </a:ext>
            </a:extLst>
          </p:cNvPr>
          <p:cNvSpPr/>
          <p:nvPr/>
        </p:nvSpPr>
        <p:spPr>
          <a:xfrm>
            <a:off x="1097013" y="6524892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FC453-4485-E4DD-60A6-81379A87C771}"/>
              </a:ext>
            </a:extLst>
          </p:cNvPr>
          <p:cNvSpPr/>
          <p:nvPr/>
        </p:nvSpPr>
        <p:spPr>
          <a:xfrm>
            <a:off x="11238109" y="4780343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C4718-DC4F-9E8C-5961-BC76F1E5B4EF}"/>
              </a:ext>
            </a:extLst>
          </p:cNvPr>
          <p:cNvSpPr/>
          <p:nvPr/>
        </p:nvSpPr>
        <p:spPr>
          <a:xfrm>
            <a:off x="-3923194" y="2876658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C47ED-E8EC-4AFD-ACB5-C11C82AC32E0}"/>
              </a:ext>
            </a:extLst>
          </p:cNvPr>
          <p:cNvSpPr txBox="1"/>
          <p:nvPr/>
        </p:nvSpPr>
        <p:spPr>
          <a:xfrm>
            <a:off x="1906930" y="854837"/>
            <a:ext cx="8495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This project is only the first step toward building a reliable climate insight tool. While the current version provides structured data, clear trends and early predictive models, there are several areas that can be improved.</a:t>
            </a:r>
            <a:endParaRPr lang="en-US" sz="2400" b="1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CFFA748A-DB8D-9897-493A-94E09326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79349-A117-14E4-A442-7102F8053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6DAF0-4C13-A0F7-BAEF-70A2B403B8FD}"/>
              </a:ext>
            </a:extLst>
          </p:cNvPr>
          <p:cNvSpPr/>
          <p:nvPr/>
        </p:nvSpPr>
        <p:spPr>
          <a:xfrm>
            <a:off x="920187" y="0"/>
            <a:ext cx="10469302" cy="26737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u="none" strike="noStrike" dirty="0">
                <a:solidFill>
                  <a:srgbClr val="3069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Limitations</a:t>
            </a: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4DAA5-9800-A7D1-7E90-2A55F0485342}"/>
              </a:ext>
            </a:extLst>
          </p:cNvPr>
          <p:cNvSpPr/>
          <p:nvPr/>
        </p:nvSpPr>
        <p:spPr>
          <a:xfrm>
            <a:off x="1097013" y="6524892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FC453-4485-E4DD-60A6-81379A87C771}"/>
              </a:ext>
            </a:extLst>
          </p:cNvPr>
          <p:cNvSpPr/>
          <p:nvPr/>
        </p:nvSpPr>
        <p:spPr>
          <a:xfrm>
            <a:off x="11238109" y="4780343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C4718-DC4F-9E8C-5961-BC76F1E5B4EF}"/>
              </a:ext>
            </a:extLst>
          </p:cNvPr>
          <p:cNvSpPr/>
          <p:nvPr/>
        </p:nvSpPr>
        <p:spPr>
          <a:xfrm>
            <a:off x="-3923194" y="2876658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C47ED-E8EC-4AFD-ACB5-C11C82AC32E0}"/>
              </a:ext>
            </a:extLst>
          </p:cNvPr>
          <p:cNvSpPr txBox="1"/>
          <p:nvPr/>
        </p:nvSpPr>
        <p:spPr>
          <a:xfrm>
            <a:off x="1906930" y="854837"/>
            <a:ext cx="849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These issues guide what needs improvement and help shape the next phase of the project.</a:t>
            </a:r>
            <a:endParaRPr lang="en-US" sz="2400" b="1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5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CFFA748A-DB8D-9897-493A-94E09326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79349-A117-14E4-A442-7102F8053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6DAF0-4C13-A0F7-BAEF-70A2B403B8FD}"/>
              </a:ext>
            </a:extLst>
          </p:cNvPr>
          <p:cNvSpPr/>
          <p:nvPr/>
        </p:nvSpPr>
        <p:spPr>
          <a:xfrm>
            <a:off x="920187" y="0"/>
            <a:ext cx="10469302" cy="26737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u="none" strike="noStrike" dirty="0">
                <a:solidFill>
                  <a:srgbClr val="3069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Limitations</a:t>
            </a: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4DAA5-9800-A7D1-7E90-2A55F0485342}"/>
              </a:ext>
            </a:extLst>
          </p:cNvPr>
          <p:cNvSpPr/>
          <p:nvPr/>
        </p:nvSpPr>
        <p:spPr>
          <a:xfrm>
            <a:off x="1097013" y="6524892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FC453-4485-E4DD-60A6-81379A87C771}"/>
              </a:ext>
            </a:extLst>
          </p:cNvPr>
          <p:cNvSpPr/>
          <p:nvPr/>
        </p:nvSpPr>
        <p:spPr>
          <a:xfrm>
            <a:off x="11238109" y="4780343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C4718-DC4F-9E8C-5961-BC76F1E5B4EF}"/>
              </a:ext>
            </a:extLst>
          </p:cNvPr>
          <p:cNvSpPr/>
          <p:nvPr/>
        </p:nvSpPr>
        <p:spPr>
          <a:xfrm>
            <a:off x="579358" y="3024919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C47ED-E8EC-4AFD-ACB5-C11C82AC32E0}"/>
              </a:ext>
            </a:extLst>
          </p:cNvPr>
          <p:cNvSpPr txBox="1"/>
          <p:nvPr/>
        </p:nvSpPr>
        <p:spPr>
          <a:xfrm>
            <a:off x="1906930" y="854837"/>
            <a:ext cx="849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These issues guide what needs improvement and help shape the next phase of the project.</a:t>
            </a:r>
            <a:endParaRPr lang="en-US" sz="2400" b="1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F57E0-F4DE-4389-8035-1B208E9D9357}"/>
              </a:ext>
            </a:extLst>
          </p:cNvPr>
          <p:cNvSpPr txBox="1"/>
          <p:nvPr/>
        </p:nvSpPr>
        <p:spPr>
          <a:xfrm>
            <a:off x="749772" y="3241833"/>
            <a:ext cx="46793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rainfall and temperature are included, which limits the ability to capture full climate relationships.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26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CFFA748A-DB8D-9897-493A-94E09326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79349-A117-14E4-A442-7102F8053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6DAF0-4C13-A0F7-BAEF-70A2B403B8FD}"/>
              </a:ext>
            </a:extLst>
          </p:cNvPr>
          <p:cNvSpPr/>
          <p:nvPr/>
        </p:nvSpPr>
        <p:spPr>
          <a:xfrm>
            <a:off x="920187" y="0"/>
            <a:ext cx="10469302" cy="26737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u="none" strike="noStrike" dirty="0">
                <a:solidFill>
                  <a:srgbClr val="3069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Limitations</a:t>
            </a: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4DAA5-9800-A7D1-7E90-2A55F0485342}"/>
              </a:ext>
            </a:extLst>
          </p:cNvPr>
          <p:cNvSpPr/>
          <p:nvPr/>
        </p:nvSpPr>
        <p:spPr>
          <a:xfrm>
            <a:off x="1097013" y="6524892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FC453-4485-E4DD-60A6-81379A87C771}"/>
              </a:ext>
            </a:extLst>
          </p:cNvPr>
          <p:cNvSpPr/>
          <p:nvPr/>
        </p:nvSpPr>
        <p:spPr>
          <a:xfrm>
            <a:off x="6470886" y="3024919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C4718-DC4F-9E8C-5961-BC76F1E5B4EF}"/>
              </a:ext>
            </a:extLst>
          </p:cNvPr>
          <p:cNvSpPr/>
          <p:nvPr/>
        </p:nvSpPr>
        <p:spPr>
          <a:xfrm>
            <a:off x="579358" y="3024919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C47ED-E8EC-4AFD-ACB5-C11C82AC32E0}"/>
              </a:ext>
            </a:extLst>
          </p:cNvPr>
          <p:cNvSpPr txBox="1"/>
          <p:nvPr/>
        </p:nvSpPr>
        <p:spPr>
          <a:xfrm>
            <a:off x="1906930" y="854837"/>
            <a:ext cx="849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These issues guide what needs improvement and help shape the next phase of the project.</a:t>
            </a:r>
            <a:endParaRPr lang="en-US" sz="2400" b="1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F57E0-F4DE-4389-8035-1B208E9D9357}"/>
              </a:ext>
            </a:extLst>
          </p:cNvPr>
          <p:cNvSpPr txBox="1"/>
          <p:nvPr/>
        </p:nvSpPr>
        <p:spPr>
          <a:xfrm>
            <a:off x="749772" y="3241833"/>
            <a:ext cx="46793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rainfall and temperature are included, which limits the ability to capture full climate relationships.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85F5A-2A6C-47D9-A52E-047CE7A6CF43}"/>
              </a:ext>
            </a:extLst>
          </p:cNvPr>
          <p:cNvSpPr txBox="1"/>
          <p:nvPr/>
        </p:nvSpPr>
        <p:spPr>
          <a:xfrm>
            <a:off x="6815816" y="3210769"/>
            <a:ext cx="434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Predictions become less accurate during months with high variation, especially with rainfall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5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CFFA748A-DB8D-9897-493A-94E09326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079349-A117-14E4-A442-7102F8053F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76DAF0-4C13-A0F7-BAEF-70A2B403B8FD}"/>
              </a:ext>
            </a:extLst>
          </p:cNvPr>
          <p:cNvSpPr/>
          <p:nvPr/>
        </p:nvSpPr>
        <p:spPr>
          <a:xfrm>
            <a:off x="920187" y="0"/>
            <a:ext cx="10469302" cy="26737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u="none" strike="noStrike" dirty="0">
                <a:solidFill>
                  <a:srgbClr val="3069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Limitations</a:t>
            </a: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i="0" u="none" strike="noStrike" dirty="0">
              <a:solidFill>
                <a:srgbClr val="3069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C4DAA5-9800-A7D1-7E90-2A55F0485342}"/>
              </a:ext>
            </a:extLst>
          </p:cNvPr>
          <p:cNvSpPr/>
          <p:nvPr/>
        </p:nvSpPr>
        <p:spPr>
          <a:xfrm>
            <a:off x="3585896" y="4888800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BFC453-4485-E4DD-60A6-81379A87C771}"/>
              </a:ext>
            </a:extLst>
          </p:cNvPr>
          <p:cNvSpPr/>
          <p:nvPr/>
        </p:nvSpPr>
        <p:spPr>
          <a:xfrm>
            <a:off x="6470886" y="3024919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BC4718-DC4F-9E8C-5961-BC76F1E5B4EF}"/>
              </a:ext>
            </a:extLst>
          </p:cNvPr>
          <p:cNvSpPr/>
          <p:nvPr/>
        </p:nvSpPr>
        <p:spPr>
          <a:xfrm>
            <a:off x="579358" y="3024919"/>
            <a:ext cx="5020207" cy="14042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C47ED-E8EC-4AFD-ACB5-C11C82AC32E0}"/>
              </a:ext>
            </a:extLst>
          </p:cNvPr>
          <p:cNvSpPr txBox="1"/>
          <p:nvPr/>
        </p:nvSpPr>
        <p:spPr>
          <a:xfrm>
            <a:off x="1906930" y="854837"/>
            <a:ext cx="849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</a:rPr>
              <a:t>These issues guide what needs improvement and help shape the next phase of the project.</a:t>
            </a:r>
            <a:endParaRPr lang="en-US" sz="2400" b="1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F57E0-F4DE-4389-8035-1B208E9D9357}"/>
              </a:ext>
            </a:extLst>
          </p:cNvPr>
          <p:cNvSpPr txBox="1"/>
          <p:nvPr/>
        </p:nvSpPr>
        <p:spPr>
          <a:xfrm>
            <a:off x="749772" y="3241833"/>
            <a:ext cx="46793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rainfall and temperature are included, which limits the ability to capture full climate relationships.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85F5A-2A6C-47D9-A52E-047CE7A6CF43}"/>
              </a:ext>
            </a:extLst>
          </p:cNvPr>
          <p:cNvSpPr txBox="1"/>
          <p:nvPr/>
        </p:nvSpPr>
        <p:spPr>
          <a:xfrm>
            <a:off x="6815816" y="3210769"/>
            <a:ext cx="434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Predictions become less accurate during months with high variation, especially with rainfall values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F2FF8-AE40-4CD0-ADDF-9E67EC02CE53}"/>
              </a:ext>
            </a:extLst>
          </p:cNvPr>
          <p:cNvSpPr txBox="1"/>
          <p:nvPr/>
        </p:nvSpPr>
        <p:spPr>
          <a:xfrm>
            <a:off x="3888866" y="5049916"/>
            <a:ext cx="45319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dataset does not cover local administrative boundaries, which reduces its direct usefulness for decision making.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642-ACAC-9FA5-E9CA-08104328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7DA6743F-9AC5-7846-36FB-B69CD689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DA9416-6835-59EA-5DE9-14F2DCD7DE03}"/>
              </a:ext>
            </a:extLst>
          </p:cNvPr>
          <p:cNvSpPr/>
          <p:nvPr/>
        </p:nvSpPr>
        <p:spPr>
          <a:xfrm>
            <a:off x="-11479" y="58778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F71E91-B0C7-C778-2B90-77EAF97F4788}"/>
              </a:ext>
            </a:extLst>
          </p:cNvPr>
          <p:cNvGrpSpPr/>
          <p:nvPr/>
        </p:nvGrpSpPr>
        <p:grpSpPr>
          <a:xfrm>
            <a:off x="-3996992" y="27210"/>
            <a:ext cx="6742470" cy="6889568"/>
            <a:chOff x="50216" y="-63136"/>
            <a:chExt cx="7297641" cy="68895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654DC-8BAC-1F77-7F09-E47AE2A5C01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1E3B96-0ED2-C8C0-B3DA-4004290DBB1F}"/>
                </a:ext>
              </a:extLst>
            </p:cNvPr>
            <p:cNvSpPr/>
            <p:nvPr/>
          </p:nvSpPr>
          <p:spPr>
            <a:xfrm>
              <a:off x="6538101" y="5867400"/>
              <a:ext cx="809756" cy="959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1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3BC11-0E84-8BBC-A788-BF4774539433}"/>
              </a:ext>
            </a:extLst>
          </p:cNvPr>
          <p:cNvGrpSpPr/>
          <p:nvPr/>
        </p:nvGrpSpPr>
        <p:grpSpPr>
          <a:xfrm>
            <a:off x="-4308567" y="-8981"/>
            <a:ext cx="6734193" cy="6889568"/>
            <a:chOff x="50216" y="-63136"/>
            <a:chExt cx="7288683" cy="6889568"/>
          </a:xfrm>
          <a:solidFill>
            <a:schemeClr val="tx2">
              <a:lumMod val="90000"/>
              <a:lumOff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CC11B-A92D-F75A-8AB0-83E22F7C2DBA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2CAF4F-C529-14B4-405F-D3C82E325FF7}"/>
                </a:ext>
              </a:extLst>
            </p:cNvPr>
            <p:cNvSpPr/>
            <p:nvPr/>
          </p:nvSpPr>
          <p:spPr>
            <a:xfrm>
              <a:off x="6529143" y="4408442"/>
              <a:ext cx="809756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2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F4A08B-EA92-F62A-F8B0-3D4F6AB4628F}"/>
              </a:ext>
            </a:extLst>
          </p:cNvPr>
          <p:cNvGrpSpPr/>
          <p:nvPr/>
        </p:nvGrpSpPr>
        <p:grpSpPr>
          <a:xfrm>
            <a:off x="-4594542" y="26667"/>
            <a:ext cx="6647572" cy="6889568"/>
            <a:chOff x="50216" y="-63136"/>
            <a:chExt cx="7194929" cy="6889568"/>
          </a:xfrm>
          <a:solidFill>
            <a:srgbClr val="7030A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14BC3-FB23-89D6-4246-CA95A5E88EA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9E8C600-D9C6-B0E3-EB45-ABACDAE80081}"/>
                </a:ext>
              </a:extLst>
            </p:cNvPr>
            <p:cNvSpPr/>
            <p:nvPr/>
          </p:nvSpPr>
          <p:spPr>
            <a:xfrm>
              <a:off x="6435390" y="2931521"/>
              <a:ext cx="809755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3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D83A0-E09B-E1A2-5C80-E340226A15E4}"/>
              </a:ext>
            </a:extLst>
          </p:cNvPr>
          <p:cNvGrpSpPr/>
          <p:nvPr/>
        </p:nvGrpSpPr>
        <p:grpSpPr>
          <a:xfrm>
            <a:off x="-4907075" y="-58778"/>
            <a:ext cx="6647878" cy="6889568"/>
            <a:chOff x="50216" y="-63136"/>
            <a:chExt cx="7195261" cy="6889568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FBFF79-64D7-1621-A40B-75BE1A0662E0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0DDFC46-728F-9D15-3BA1-CC9428F58914}"/>
                </a:ext>
              </a:extLst>
            </p:cNvPr>
            <p:cNvSpPr/>
            <p:nvPr/>
          </p:nvSpPr>
          <p:spPr>
            <a:xfrm>
              <a:off x="6435723" y="1478537"/>
              <a:ext cx="809754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4</a:t>
              </a:r>
              <a:endParaRPr lang="en-GB" sz="2800" b="1" dirty="0">
                <a:latin typeface="Beb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345C00-08E6-77B6-3362-8DEE2668A7C7}"/>
              </a:ext>
            </a:extLst>
          </p:cNvPr>
          <p:cNvSpPr txBox="1"/>
          <p:nvPr/>
        </p:nvSpPr>
        <p:spPr>
          <a:xfrm>
            <a:off x="7712481" y="113035"/>
            <a:ext cx="471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Goals for 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25989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642-ACAC-9FA5-E9CA-08104328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7DA6743F-9AC5-7846-36FB-B69CD689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DA9416-6835-59EA-5DE9-14F2DCD7DE03}"/>
              </a:ext>
            </a:extLst>
          </p:cNvPr>
          <p:cNvSpPr/>
          <p:nvPr/>
        </p:nvSpPr>
        <p:spPr>
          <a:xfrm>
            <a:off x="-11479" y="58778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F71E91-B0C7-C778-2B90-77EAF97F4788}"/>
              </a:ext>
            </a:extLst>
          </p:cNvPr>
          <p:cNvGrpSpPr/>
          <p:nvPr/>
        </p:nvGrpSpPr>
        <p:grpSpPr>
          <a:xfrm>
            <a:off x="1304877" y="0"/>
            <a:ext cx="6742470" cy="6889568"/>
            <a:chOff x="50216" y="-63136"/>
            <a:chExt cx="7297641" cy="68895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654DC-8BAC-1F77-7F09-E47AE2A5C01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1E3B96-0ED2-C8C0-B3DA-4004290DBB1F}"/>
                </a:ext>
              </a:extLst>
            </p:cNvPr>
            <p:cNvSpPr/>
            <p:nvPr/>
          </p:nvSpPr>
          <p:spPr>
            <a:xfrm>
              <a:off x="6538101" y="5867400"/>
              <a:ext cx="809756" cy="959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1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3BC11-0E84-8BBC-A788-BF4774539433}"/>
              </a:ext>
            </a:extLst>
          </p:cNvPr>
          <p:cNvGrpSpPr/>
          <p:nvPr/>
        </p:nvGrpSpPr>
        <p:grpSpPr>
          <a:xfrm>
            <a:off x="-4308567" y="-8981"/>
            <a:ext cx="6734193" cy="6889568"/>
            <a:chOff x="50216" y="-63136"/>
            <a:chExt cx="7288683" cy="6889568"/>
          </a:xfrm>
          <a:solidFill>
            <a:schemeClr val="tx2">
              <a:lumMod val="90000"/>
              <a:lumOff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CC11B-A92D-F75A-8AB0-83E22F7C2DBA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2CAF4F-C529-14B4-405F-D3C82E325FF7}"/>
                </a:ext>
              </a:extLst>
            </p:cNvPr>
            <p:cNvSpPr/>
            <p:nvPr/>
          </p:nvSpPr>
          <p:spPr>
            <a:xfrm>
              <a:off x="6529143" y="4408442"/>
              <a:ext cx="809756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2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F4A08B-EA92-F62A-F8B0-3D4F6AB4628F}"/>
              </a:ext>
            </a:extLst>
          </p:cNvPr>
          <p:cNvGrpSpPr/>
          <p:nvPr/>
        </p:nvGrpSpPr>
        <p:grpSpPr>
          <a:xfrm>
            <a:off x="-4594542" y="26667"/>
            <a:ext cx="6647572" cy="6889568"/>
            <a:chOff x="50216" y="-63136"/>
            <a:chExt cx="7194929" cy="6889568"/>
          </a:xfrm>
          <a:solidFill>
            <a:srgbClr val="7030A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14BC3-FB23-89D6-4246-CA95A5E88EA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9E8C600-D9C6-B0E3-EB45-ABACDAE80081}"/>
                </a:ext>
              </a:extLst>
            </p:cNvPr>
            <p:cNvSpPr/>
            <p:nvPr/>
          </p:nvSpPr>
          <p:spPr>
            <a:xfrm>
              <a:off x="6435390" y="2931521"/>
              <a:ext cx="809755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3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D83A0-E09B-E1A2-5C80-E340226A15E4}"/>
              </a:ext>
            </a:extLst>
          </p:cNvPr>
          <p:cNvGrpSpPr/>
          <p:nvPr/>
        </p:nvGrpSpPr>
        <p:grpSpPr>
          <a:xfrm>
            <a:off x="-4907075" y="-58778"/>
            <a:ext cx="6647878" cy="6889568"/>
            <a:chOff x="50216" y="-63136"/>
            <a:chExt cx="7195261" cy="6889568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FBFF79-64D7-1621-A40B-75BE1A0662E0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0DDFC46-728F-9D15-3BA1-CC9428F58914}"/>
                </a:ext>
              </a:extLst>
            </p:cNvPr>
            <p:cNvSpPr/>
            <p:nvPr/>
          </p:nvSpPr>
          <p:spPr>
            <a:xfrm>
              <a:off x="6435723" y="1478537"/>
              <a:ext cx="809754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4</a:t>
              </a:r>
              <a:endParaRPr lang="en-GB" sz="2800" b="1" dirty="0">
                <a:latin typeface="Beb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345C00-08E6-77B6-3362-8DEE2668A7C7}"/>
              </a:ext>
            </a:extLst>
          </p:cNvPr>
          <p:cNvSpPr txBox="1"/>
          <p:nvPr/>
        </p:nvSpPr>
        <p:spPr>
          <a:xfrm>
            <a:off x="7712481" y="113035"/>
            <a:ext cx="471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Goals for Future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0395F-E5CC-45FB-BEB4-5005E433B6EC}"/>
              </a:ext>
            </a:extLst>
          </p:cNvPr>
          <p:cNvSpPr txBox="1"/>
          <p:nvPr/>
        </p:nvSpPr>
        <p:spPr>
          <a:xfrm>
            <a:off x="2835564" y="1108364"/>
            <a:ext cx="406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the dataset: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climate variables, such as humidity, wind speed and soil moisture. This will give a broader view of environmental conditions.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92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DB31-2D91-0D18-25F5-EB4BECA4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FD3DD21-0F74-4425-939D-B7302FB3DF37}"/>
              </a:ext>
            </a:extLst>
          </p:cNvPr>
          <p:cNvSpPr/>
          <p:nvPr/>
        </p:nvSpPr>
        <p:spPr>
          <a:xfrm>
            <a:off x="0" y="-899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FB0A4-AB90-C0A3-5574-E1979C43ED6C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F05BD4-935F-0DA7-E9B8-E61876CEBE87}"/>
              </a:ext>
            </a:extLst>
          </p:cNvPr>
          <p:cNvSpPr/>
          <p:nvPr/>
        </p:nvSpPr>
        <p:spPr>
          <a:xfrm>
            <a:off x="71814" y="1942029"/>
            <a:ext cx="1913713" cy="49069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D34D0C-D627-60EF-E6FC-0B9FB7B403F4}"/>
              </a:ext>
            </a:extLst>
          </p:cNvPr>
          <p:cNvSpPr/>
          <p:nvPr/>
        </p:nvSpPr>
        <p:spPr>
          <a:xfrm>
            <a:off x="2055237" y="5181600"/>
            <a:ext cx="1913713" cy="16674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B21831-EE9D-6052-BC99-069BC9436848}"/>
              </a:ext>
            </a:extLst>
          </p:cNvPr>
          <p:cNvSpPr/>
          <p:nvPr/>
        </p:nvSpPr>
        <p:spPr>
          <a:xfrm>
            <a:off x="4110474" y="5181600"/>
            <a:ext cx="1913713" cy="16674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BDEB4-B6F2-F389-8780-7E82AEC385A4}"/>
              </a:ext>
            </a:extLst>
          </p:cNvPr>
          <p:cNvSpPr/>
          <p:nvPr/>
        </p:nvSpPr>
        <p:spPr>
          <a:xfrm>
            <a:off x="6165710" y="5181600"/>
            <a:ext cx="1913713" cy="16674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E71378-FA6F-29AB-144D-8C6A66053404}"/>
              </a:ext>
            </a:extLst>
          </p:cNvPr>
          <p:cNvSpPr/>
          <p:nvPr/>
        </p:nvSpPr>
        <p:spPr>
          <a:xfrm>
            <a:off x="8221999" y="5181600"/>
            <a:ext cx="1913713" cy="16674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B542F9-63E4-EFC3-5C1C-9D00C1C5FFF6}"/>
              </a:ext>
            </a:extLst>
          </p:cNvPr>
          <p:cNvSpPr/>
          <p:nvPr/>
        </p:nvSpPr>
        <p:spPr>
          <a:xfrm>
            <a:off x="10278288" y="5181600"/>
            <a:ext cx="1913713" cy="16674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DE2A12E9-B3A9-FF39-579F-A134CA31B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5185" y="2490828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15A2D280-1791-D72D-18B2-E7F5A2E0F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51107" y="5658571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DAC24609-E900-A59C-060D-BE682382D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62" y="5658570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1889C336-1F16-17A8-4919-F24B79D8E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2817" y="5676073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8540C0D5-AE87-7164-FD0D-CC30674EF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1871" y="5676072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288ECEB7-BB19-F2CB-ED73-7FC0C8C69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74158" y="5658569"/>
            <a:ext cx="721972" cy="713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CFC03B-062A-6A6B-77E8-0D8DCB25AD11}"/>
              </a:ext>
            </a:extLst>
          </p:cNvPr>
          <p:cNvSpPr txBox="1"/>
          <p:nvPr/>
        </p:nvSpPr>
        <p:spPr>
          <a:xfrm>
            <a:off x="2651107" y="1628239"/>
            <a:ext cx="9278184" cy="24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changes shape how communities live, grow and plan for the future. Many regions still struggle with irregular rainfall and rising temperatures, which affect farming, water security and daily life.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992F05-976E-423F-8F98-6A4B0A81A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8" y="-4483"/>
            <a:ext cx="2281382" cy="16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4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642-ACAC-9FA5-E9CA-08104328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7DA6743F-9AC5-7846-36FB-B69CD689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DA9416-6835-59EA-5DE9-14F2DCD7DE03}"/>
              </a:ext>
            </a:extLst>
          </p:cNvPr>
          <p:cNvSpPr/>
          <p:nvPr/>
        </p:nvSpPr>
        <p:spPr>
          <a:xfrm>
            <a:off x="-11479" y="58778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F71E91-B0C7-C778-2B90-77EAF97F4788}"/>
              </a:ext>
            </a:extLst>
          </p:cNvPr>
          <p:cNvGrpSpPr/>
          <p:nvPr/>
        </p:nvGrpSpPr>
        <p:grpSpPr>
          <a:xfrm>
            <a:off x="-3996992" y="27210"/>
            <a:ext cx="6742470" cy="6889568"/>
            <a:chOff x="50216" y="-63136"/>
            <a:chExt cx="7297641" cy="68895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654DC-8BAC-1F77-7F09-E47AE2A5C01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1E3B96-0ED2-C8C0-B3DA-4004290DBB1F}"/>
                </a:ext>
              </a:extLst>
            </p:cNvPr>
            <p:cNvSpPr/>
            <p:nvPr/>
          </p:nvSpPr>
          <p:spPr>
            <a:xfrm>
              <a:off x="6538101" y="5867400"/>
              <a:ext cx="809756" cy="959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1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3BC11-0E84-8BBC-A788-BF4774539433}"/>
              </a:ext>
            </a:extLst>
          </p:cNvPr>
          <p:cNvGrpSpPr/>
          <p:nvPr/>
        </p:nvGrpSpPr>
        <p:grpSpPr>
          <a:xfrm>
            <a:off x="1273623" y="-31568"/>
            <a:ext cx="6734193" cy="6889568"/>
            <a:chOff x="50216" y="-63136"/>
            <a:chExt cx="7288683" cy="6889568"/>
          </a:xfrm>
          <a:solidFill>
            <a:schemeClr val="tx2">
              <a:lumMod val="90000"/>
              <a:lumOff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CC11B-A92D-F75A-8AB0-83E22F7C2DBA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2CAF4F-C529-14B4-405F-D3C82E325FF7}"/>
                </a:ext>
              </a:extLst>
            </p:cNvPr>
            <p:cNvSpPr/>
            <p:nvPr/>
          </p:nvSpPr>
          <p:spPr>
            <a:xfrm>
              <a:off x="6529143" y="4408442"/>
              <a:ext cx="809756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2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F4A08B-EA92-F62A-F8B0-3D4F6AB4628F}"/>
              </a:ext>
            </a:extLst>
          </p:cNvPr>
          <p:cNvGrpSpPr/>
          <p:nvPr/>
        </p:nvGrpSpPr>
        <p:grpSpPr>
          <a:xfrm>
            <a:off x="-4594542" y="26667"/>
            <a:ext cx="6647572" cy="6889568"/>
            <a:chOff x="50216" y="-63136"/>
            <a:chExt cx="7194929" cy="6889568"/>
          </a:xfrm>
          <a:solidFill>
            <a:srgbClr val="7030A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14BC3-FB23-89D6-4246-CA95A5E88EA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9E8C600-D9C6-B0E3-EB45-ABACDAE80081}"/>
                </a:ext>
              </a:extLst>
            </p:cNvPr>
            <p:cNvSpPr/>
            <p:nvPr/>
          </p:nvSpPr>
          <p:spPr>
            <a:xfrm>
              <a:off x="6435390" y="2931521"/>
              <a:ext cx="809755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3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D83A0-E09B-E1A2-5C80-E340226A15E4}"/>
              </a:ext>
            </a:extLst>
          </p:cNvPr>
          <p:cNvGrpSpPr/>
          <p:nvPr/>
        </p:nvGrpSpPr>
        <p:grpSpPr>
          <a:xfrm>
            <a:off x="-4907075" y="-58778"/>
            <a:ext cx="6647878" cy="6889568"/>
            <a:chOff x="50216" y="-63136"/>
            <a:chExt cx="7195261" cy="6889568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FBFF79-64D7-1621-A40B-75BE1A0662E0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0DDFC46-728F-9D15-3BA1-CC9428F58914}"/>
                </a:ext>
              </a:extLst>
            </p:cNvPr>
            <p:cNvSpPr/>
            <p:nvPr/>
          </p:nvSpPr>
          <p:spPr>
            <a:xfrm>
              <a:off x="6435723" y="1478537"/>
              <a:ext cx="809754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4</a:t>
              </a:r>
              <a:endParaRPr lang="en-GB" sz="2800" b="1" dirty="0">
                <a:latin typeface="Beb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345C00-08E6-77B6-3362-8DEE2668A7C7}"/>
              </a:ext>
            </a:extLst>
          </p:cNvPr>
          <p:cNvSpPr txBox="1"/>
          <p:nvPr/>
        </p:nvSpPr>
        <p:spPr>
          <a:xfrm>
            <a:off x="7712481" y="113035"/>
            <a:ext cx="471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Goals for Future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1E89-C22E-479C-94C8-9EF04DA8E74E}"/>
              </a:ext>
            </a:extLst>
          </p:cNvPr>
          <p:cNvSpPr txBox="1"/>
          <p:nvPr/>
        </p:nvSpPr>
        <p:spPr>
          <a:xfrm>
            <a:off x="2530248" y="1123848"/>
            <a:ext cx="4603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geographical detail: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at the city or village level instead of coordinate-based points. This makes results easier to interpret for real communities.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37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642-ACAC-9FA5-E9CA-08104328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7DA6743F-9AC5-7846-36FB-B69CD689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DA9416-6835-59EA-5DE9-14F2DCD7DE03}"/>
              </a:ext>
            </a:extLst>
          </p:cNvPr>
          <p:cNvSpPr/>
          <p:nvPr/>
        </p:nvSpPr>
        <p:spPr>
          <a:xfrm>
            <a:off x="-11479" y="58778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F71E91-B0C7-C778-2B90-77EAF97F4788}"/>
              </a:ext>
            </a:extLst>
          </p:cNvPr>
          <p:cNvGrpSpPr/>
          <p:nvPr/>
        </p:nvGrpSpPr>
        <p:grpSpPr>
          <a:xfrm>
            <a:off x="-3996992" y="27210"/>
            <a:ext cx="6742470" cy="6889568"/>
            <a:chOff x="50216" y="-63136"/>
            <a:chExt cx="7297641" cy="68895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654DC-8BAC-1F77-7F09-E47AE2A5C01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1E3B96-0ED2-C8C0-B3DA-4004290DBB1F}"/>
                </a:ext>
              </a:extLst>
            </p:cNvPr>
            <p:cNvSpPr/>
            <p:nvPr/>
          </p:nvSpPr>
          <p:spPr>
            <a:xfrm>
              <a:off x="6538101" y="5867400"/>
              <a:ext cx="809756" cy="959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1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3BC11-0E84-8BBC-A788-BF4774539433}"/>
              </a:ext>
            </a:extLst>
          </p:cNvPr>
          <p:cNvGrpSpPr/>
          <p:nvPr/>
        </p:nvGrpSpPr>
        <p:grpSpPr>
          <a:xfrm>
            <a:off x="-4308567" y="-8981"/>
            <a:ext cx="6734193" cy="6889568"/>
            <a:chOff x="50216" y="-63136"/>
            <a:chExt cx="7288683" cy="6889568"/>
          </a:xfrm>
          <a:solidFill>
            <a:schemeClr val="tx2">
              <a:lumMod val="90000"/>
              <a:lumOff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CC11B-A92D-F75A-8AB0-83E22F7C2DBA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2CAF4F-C529-14B4-405F-D3C82E325FF7}"/>
                </a:ext>
              </a:extLst>
            </p:cNvPr>
            <p:cNvSpPr/>
            <p:nvPr/>
          </p:nvSpPr>
          <p:spPr>
            <a:xfrm>
              <a:off x="6529143" y="4408442"/>
              <a:ext cx="809756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2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F4A08B-EA92-F62A-F8B0-3D4F6AB4628F}"/>
              </a:ext>
            </a:extLst>
          </p:cNvPr>
          <p:cNvGrpSpPr/>
          <p:nvPr/>
        </p:nvGrpSpPr>
        <p:grpSpPr>
          <a:xfrm>
            <a:off x="1059170" y="-31568"/>
            <a:ext cx="6647572" cy="6889568"/>
            <a:chOff x="50216" y="-63136"/>
            <a:chExt cx="7194929" cy="6889568"/>
          </a:xfrm>
          <a:solidFill>
            <a:srgbClr val="7030A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14BC3-FB23-89D6-4246-CA95A5E88EA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9E8C600-D9C6-B0E3-EB45-ABACDAE80081}"/>
                </a:ext>
              </a:extLst>
            </p:cNvPr>
            <p:cNvSpPr/>
            <p:nvPr/>
          </p:nvSpPr>
          <p:spPr>
            <a:xfrm>
              <a:off x="6435390" y="2931521"/>
              <a:ext cx="809755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3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D83A0-E09B-E1A2-5C80-E340226A15E4}"/>
              </a:ext>
            </a:extLst>
          </p:cNvPr>
          <p:cNvGrpSpPr/>
          <p:nvPr/>
        </p:nvGrpSpPr>
        <p:grpSpPr>
          <a:xfrm>
            <a:off x="-4907075" y="-58778"/>
            <a:ext cx="6647878" cy="6889568"/>
            <a:chOff x="50216" y="-63136"/>
            <a:chExt cx="7195261" cy="6889568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FBFF79-64D7-1621-A40B-75BE1A0662E0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0DDFC46-728F-9D15-3BA1-CC9428F58914}"/>
                </a:ext>
              </a:extLst>
            </p:cNvPr>
            <p:cNvSpPr/>
            <p:nvPr/>
          </p:nvSpPr>
          <p:spPr>
            <a:xfrm>
              <a:off x="6435723" y="1478537"/>
              <a:ext cx="809754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4</a:t>
              </a:r>
              <a:endParaRPr lang="en-GB" sz="2800" b="1" dirty="0">
                <a:latin typeface="Beb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345C00-08E6-77B6-3362-8DEE2668A7C7}"/>
              </a:ext>
            </a:extLst>
          </p:cNvPr>
          <p:cNvSpPr txBox="1"/>
          <p:nvPr/>
        </p:nvSpPr>
        <p:spPr>
          <a:xfrm>
            <a:off x="7712481" y="113035"/>
            <a:ext cx="471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Goals for Future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03C79-7A19-4A94-90F1-CEFC4841052C}"/>
              </a:ext>
            </a:extLst>
          </p:cNvPr>
          <p:cNvSpPr txBox="1"/>
          <p:nvPr/>
        </p:nvSpPr>
        <p:spPr>
          <a:xfrm>
            <a:off x="2520809" y="1136073"/>
            <a:ext cx="37691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interactive features: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map based visualizations, real time updates and a simple user interface so anyone can explore climate trends directly.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07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6642-ACAC-9FA5-E9CA-081043282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ubes design">
            <a:extLst>
              <a:ext uri="{FF2B5EF4-FFF2-40B4-BE49-F238E27FC236}">
                <a16:creationId xmlns:a16="http://schemas.microsoft.com/office/drawing/2014/main" id="{7DA6743F-9AC5-7846-36FB-B69CD689CD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DA9416-6835-59EA-5DE9-14F2DCD7DE03}"/>
              </a:ext>
            </a:extLst>
          </p:cNvPr>
          <p:cNvSpPr/>
          <p:nvPr/>
        </p:nvSpPr>
        <p:spPr>
          <a:xfrm>
            <a:off x="-11479" y="58778"/>
            <a:ext cx="12192000" cy="6858000"/>
          </a:xfrm>
          <a:prstGeom prst="rect">
            <a:avLst/>
          </a:prstGeom>
          <a:solidFill>
            <a:schemeClr val="dk1">
              <a:alpha val="1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F71E91-B0C7-C778-2B90-77EAF97F4788}"/>
              </a:ext>
            </a:extLst>
          </p:cNvPr>
          <p:cNvGrpSpPr/>
          <p:nvPr/>
        </p:nvGrpSpPr>
        <p:grpSpPr>
          <a:xfrm>
            <a:off x="-3996992" y="27210"/>
            <a:ext cx="6742470" cy="6889568"/>
            <a:chOff x="50216" y="-63136"/>
            <a:chExt cx="7297641" cy="688956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654DC-8BAC-1F77-7F09-E47AE2A5C01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1E3B96-0ED2-C8C0-B3DA-4004290DBB1F}"/>
                </a:ext>
              </a:extLst>
            </p:cNvPr>
            <p:cNvSpPr/>
            <p:nvPr/>
          </p:nvSpPr>
          <p:spPr>
            <a:xfrm>
              <a:off x="6538101" y="5867400"/>
              <a:ext cx="809756" cy="9590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1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D3BC11-0E84-8BBC-A788-BF4774539433}"/>
              </a:ext>
            </a:extLst>
          </p:cNvPr>
          <p:cNvGrpSpPr/>
          <p:nvPr/>
        </p:nvGrpSpPr>
        <p:grpSpPr>
          <a:xfrm>
            <a:off x="-4308567" y="-8981"/>
            <a:ext cx="6734193" cy="6889568"/>
            <a:chOff x="50216" y="-63136"/>
            <a:chExt cx="7288683" cy="6889568"/>
          </a:xfrm>
          <a:solidFill>
            <a:schemeClr val="tx2">
              <a:lumMod val="90000"/>
              <a:lumOff val="1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CC11B-A92D-F75A-8AB0-83E22F7C2DBA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F2CAF4F-C529-14B4-405F-D3C82E325FF7}"/>
                </a:ext>
              </a:extLst>
            </p:cNvPr>
            <p:cNvSpPr/>
            <p:nvPr/>
          </p:nvSpPr>
          <p:spPr>
            <a:xfrm>
              <a:off x="6529143" y="4408442"/>
              <a:ext cx="809756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2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F4A08B-EA92-F62A-F8B0-3D4F6AB4628F}"/>
              </a:ext>
            </a:extLst>
          </p:cNvPr>
          <p:cNvGrpSpPr/>
          <p:nvPr/>
        </p:nvGrpSpPr>
        <p:grpSpPr>
          <a:xfrm>
            <a:off x="-4594542" y="26667"/>
            <a:ext cx="6647572" cy="6889568"/>
            <a:chOff x="50216" y="-63136"/>
            <a:chExt cx="7194929" cy="6889568"/>
          </a:xfrm>
          <a:solidFill>
            <a:srgbClr val="7030A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C14BC3-FB23-89D6-4246-CA95A5E88EA2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9E8C600-D9C6-B0E3-EB45-ABACDAE80081}"/>
                </a:ext>
              </a:extLst>
            </p:cNvPr>
            <p:cNvSpPr/>
            <p:nvPr/>
          </p:nvSpPr>
          <p:spPr>
            <a:xfrm>
              <a:off x="6435390" y="2931521"/>
              <a:ext cx="809755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3</a:t>
              </a:r>
              <a:endParaRPr lang="en-GB" sz="2800" b="1" dirty="0">
                <a:latin typeface="Beba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D83A0-E09B-E1A2-5C80-E340226A15E4}"/>
              </a:ext>
            </a:extLst>
          </p:cNvPr>
          <p:cNvGrpSpPr/>
          <p:nvPr/>
        </p:nvGrpSpPr>
        <p:grpSpPr>
          <a:xfrm>
            <a:off x="-3159760" y="20408"/>
            <a:ext cx="10959618" cy="6889568"/>
            <a:chOff x="50216" y="-63136"/>
            <a:chExt cx="7195261" cy="6889568"/>
          </a:xfrm>
          <a:solidFill>
            <a:schemeClr val="accent5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FBFF79-64D7-1621-A40B-75BE1A0662E0}"/>
                </a:ext>
              </a:extLst>
            </p:cNvPr>
            <p:cNvSpPr/>
            <p:nvPr/>
          </p:nvSpPr>
          <p:spPr>
            <a:xfrm>
              <a:off x="50216" y="-63136"/>
              <a:ext cx="6574971" cy="6889568"/>
            </a:xfrm>
            <a:prstGeom prst="rect">
              <a:avLst/>
            </a:prstGeom>
            <a:grpFill/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0DDFC46-728F-9D15-3BA1-CC9428F58914}"/>
                </a:ext>
              </a:extLst>
            </p:cNvPr>
            <p:cNvSpPr/>
            <p:nvPr/>
          </p:nvSpPr>
          <p:spPr>
            <a:xfrm>
              <a:off x="6435723" y="1478537"/>
              <a:ext cx="809754" cy="959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Bebas"/>
                </a:rPr>
                <a:t>4</a:t>
              </a:r>
              <a:endParaRPr lang="en-GB" sz="2800" b="1" dirty="0">
                <a:latin typeface="Beba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345C00-08E6-77B6-3362-8DEE2668A7C7}"/>
              </a:ext>
            </a:extLst>
          </p:cNvPr>
          <p:cNvSpPr txBox="1"/>
          <p:nvPr/>
        </p:nvSpPr>
        <p:spPr>
          <a:xfrm>
            <a:off x="7712481" y="113035"/>
            <a:ext cx="4719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Goals for Future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C6BD9-DBD0-40F9-B4B4-4A76437B8BD2}"/>
              </a:ext>
            </a:extLst>
          </p:cNvPr>
          <p:cNvSpPr txBox="1"/>
          <p:nvPr/>
        </p:nvSpPr>
        <p:spPr>
          <a:xfrm>
            <a:off x="2425626" y="812800"/>
            <a:ext cx="40285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the prediction models: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more advanced machine learning methods and tune the existing models to reduce error and improve long term reliability.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25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1D2C0-358E-C4C6-FC41-43B8FFD8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uter parts">
            <a:extLst>
              <a:ext uri="{FF2B5EF4-FFF2-40B4-BE49-F238E27FC236}">
                <a16:creationId xmlns:a16="http://schemas.microsoft.com/office/drawing/2014/main" id="{CBF1AAD3-12DE-30E2-3787-2C740C05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4EA634-13DE-B438-92E8-5CBB041866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 </a:t>
            </a:r>
            <a:endParaRPr lang="en-GB" sz="1400"/>
          </a:p>
        </p:txBody>
      </p:sp>
      <p:grpSp>
        <p:nvGrpSpPr>
          <p:cNvPr id="15" name="Google Shape;845;p47">
            <a:extLst>
              <a:ext uri="{FF2B5EF4-FFF2-40B4-BE49-F238E27FC236}">
                <a16:creationId xmlns:a16="http://schemas.microsoft.com/office/drawing/2014/main" id="{819DD53D-84D0-4F04-83DA-26E25343017A}"/>
              </a:ext>
            </a:extLst>
          </p:cNvPr>
          <p:cNvGrpSpPr/>
          <p:nvPr/>
        </p:nvGrpSpPr>
        <p:grpSpPr>
          <a:xfrm>
            <a:off x="399190" y="5219209"/>
            <a:ext cx="452337" cy="291568"/>
            <a:chOff x="1492675" y="1520750"/>
            <a:chExt cx="481825" cy="310575"/>
          </a:xfrm>
        </p:grpSpPr>
        <p:sp>
          <p:nvSpPr>
            <p:cNvPr id="16" name="Google Shape;846;p47">
              <a:extLst>
                <a:ext uri="{FF2B5EF4-FFF2-40B4-BE49-F238E27FC236}">
                  <a16:creationId xmlns:a16="http://schemas.microsoft.com/office/drawing/2014/main" id="{C563A5AC-3FE4-47E2-B47E-CD6BD62EADDA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847;p47">
              <a:extLst>
                <a:ext uri="{FF2B5EF4-FFF2-40B4-BE49-F238E27FC236}">
                  <a16:creationId xmlns:a16="http://schemas.microsoft.com/office/drawing/2014/main" id="{C627E9F6-22D5-4695-AAEA-C5A0E5F0F5A5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FC1E49-7506-4BF0-A0D9-623AEA2BC374}"/>
              </a:ext>
            </a:extLst>
          </p:cNvPr>
          <p:cNvSpPr txBox="1"/>
          <p:nvPr/>
        </p:nvSpPr>
        <p:spPr>
          <a:xfrm>
            <a:off x="879597" y="5033723"/>
            <a:ext cx="65431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Email: </a:t>
            </a:r>
            <a:r>
              <a:rPr lang="en-GB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mohamed.tilal52@gmail.com</a:t>
            </a:r>
            <a:endParaRPr lang="en-GB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82B7C2-47DA-4E26-856E-2163E281C2D0}"/>
              </a:ext>
            </a:extLst>
          </p:cNvPr>
          <p:cNvSpPr/>
          <p:nvPr/>
        </p:nvSpPr>
        <p:spPr>
          <a:xfrm>
            <a:off x="9223495" y="5901337"/>
            <a:ext cx="2194091" cy="6351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F9C10-F8F1-4E74-8252-026BB698D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00" y="3906053"/>
            <a:ext cx="2194090" cy="2138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D81846-81B4-455A-BF7D-F7DC08E5AC62}"/>
              </a:ext>
            </a:extLst>
          </p:cNvPr>
          <p:cNvSpPr txBox="1"/>
          <p:nvPr/>
        </p:nvSpPr>
        <p:spPr>
          <a:xfrm>
            <a:off x="9468226" y="6105849"/>
            <a:ext cx="180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Website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E8790-7DFF-4801-9179-DDD821EA63D3}"/>
              </a:ext>
            </a:extLst>
          </p:cNvPr>
          <p:cNvSpPr txBox="1"/>
          <p:nvPr/>
        </p:nvSpPr>
        <p:spPr>
          <a:xfrm>
            <a:off x="317073" y="2061882"/>
            <a:ext cx="725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are interested in this work, have suggestions or want to collaborate, feel free to reach out. I am always open to new ideas that can support stronger and more reliable climate insights for communities.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3E247-F103-48F0-9534-89960B85465E}"/>
              </a:ext>
            </a:extLst>
          </p:cNvPr>
          <p:cNvSpPr txBox="1"/>
          <p:nvPr/>
        </p:nvSpPr>
        <p:spPr>
          <a:xfrm>
            <a:off x="568960" y="5757238"/>
            <a:ext cx="482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strument Serif"/>
              </a:rPr>
              <a:t>Developed individually by Mohamed </a:t>
            </a:r>
            <a:r>
              <a:rPr lang="en-US" b="0" i="0" u="none" strike="noStrike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strument Serif"/>
              </a:rPr>
              <a:t>Tilal</a:t>
            </a:r>
            <a:r>
              <a:rPr lang="en-US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strument Serif"/>
              </a:rPr>
              <a:t> as part of the </a:t>
            </a:r>
            <a:r>
              <a:rPr lang="en-US" b="1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strument Serif"/>
              </a:rPr>
              <a:t>MIT Emerging Talent</a:t>
            </a:r>
            <a:r>
              <a:rPr lang="en-US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strument Serif"/>
              </a:rPr>
              <a:t> program (ELO2).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EE8E00-F26F-477F-9C04-09B5A9B5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49" y="397902"/>
            <a:ext cx="2054545" cy="2054545"/>
          </a:xfrm>
          <a:prstGeom prst="ellipse">
            <a:avLst/>
          </a:prstGeom>
        </p:spPr>
      </p:pic>
      <p:pic>
        <p:nvPicPr>
          <p:cNvPr id="23" name="Picture 22">
            <a:hlinkClick r:id="rId5"/>
            <a:extLst>
              <a:ext uri="{FF2B5EF4-FFF2-40B4-BE49-F238E27FC236}">
                <a16:creationId xmlns:a16="http://schemas.microsoft.com/office/drawing/2014/main" id="{6384D612-763E-4949-8F61-87B31616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66" y="2513736"/>
            <a:ext cx="733553" cy="685080"/>
          </a:xfrm>
          <a:prstGeom prst="ellipse">
            <a:avLst/>
          </a:prstGeom>
        </p:spPr>
      </p:pic>
      <p:pic>
        <p:nvPicPr>
          <p:cNvPr id="37" name="Picture 36">
            <a:hlinkClick r:id="rId7"/>
            <a:extLst>
              <a:ext uri="{FF2B5EF4-FFF2-40B4-BE49-F238E27FC236}">
                <a16:creationId xmlns:a16="http://schemas.microsoft.com/office/drawing/2014/main" id="{F65B302B-93CC-4D3B-B651-5EB56A846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98" y="2513736"/>
            <a:ext cx="707542" cy="685080"/>
          </a:xfrm>
          <a:prstGeom prst="ellipse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B1B56A-8994-40E9-BE74-6C9E17F613A4}"/>
              </a:ext>
            </a:extLst>
          </p:cNvPr>
          <p:cNvSpPr txBox="1"/>
          <p:nvPr/>
        </p:nvSpPr>
        <p:spPr>
          <a:xfrm>
            <a:off x="10436164" y="3260105"/>
            <a:ext cx="98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LinkedIn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DA42B3-0F0A-491C-8DA5-B1095B6ACA6E}"/>
              </a:ext>
            </a:extLst>
          </p:cNvPr>
          <p:cNvSpPr txBox="1"/>
          <p:nvPr/>
        </p:nvSpPr>
        <p:spPr>
          <a:xfrm>
            <a:off x="8899178" y="3244334"/>
            <a:ext cx="98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61704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4A907-4532-D147-2B6E-B4570493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057F9-BCC8-7C3E-DF05-63BC2CA86666}"/>
              </a:ext>
            </a:extLst>
          </p:cNvPr>
          <p:cNvSpPr/>
          <p:nvPr/>
        </p:nvSpPr>
        <p:spPr>
          <a:xfrm>
            <a:off x="0" y="-899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520D1-73F9-0843-B6FA-CA7D14748F0A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DD1D71-6A2D-0407-62EF-3C99CB13AF42}"/>
              </a:ext>
            </a:extLst>
          </p:cNvPr>
          <p:cNvSpPr/>
          <p:nvPr/>
        </p:nvSpPr>
        <p:spPr>
          <a:xfrm>
            <a:off x="-2383971" y="5155829"/>
            <a:ext cx="1913713" cy="16674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C97CB9-7D92-2468-A775-21B93B3F71EF}"/>
              </a:ext>
            </a:extLst>
          </p:cNvPr>
          <p:cNvSpPr/>
          <p:nvPr/>
        </p:nvSpPr>
        <p:spPr>
          <a:xfrm>
            <a:off x="125612" y="1942029"/>
            <a:ext cx="1913713" cy="48812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8AFB8A-85CC-3720-C0E3-2FDF862A127C}"/>
              </a:ext>
            </a:extLst>
          </p:cNvPr>
          <p:cNvSpPr/>
          <p:nvPr/>
        </p:nvSpPr>
        <p:spPr>
          <a:xfrm>
            <a:off x="2180849" y="5155829"/>
            <a:ext cx="1913713" cy="16674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85C7BD-F0A6-330A-25A2-DA2996E91F7D}"/>
              </a:ext>
            </a:extLst>
          </p:cNvPr>
          <p:cNvSpPr/>
          <p:nvPr/>
        </p:nvSpPr>
        <p:spPr>
          <a:xfrm>
            <a:off x="4236085" y="5155829"/>
            <a:ext cx="1913713" cy="16674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5BC660-E049-95EC-85E2-896FF2FCB6EC}"/>
              </a:ext>
            </a:extLst>
          </p:cNvPr>
          <p:cNvSpPr/>
          <p:nvPr/>
        </p:nvSpPr>
        <p:spPr>
          <a:xfrm>
            <a:off x="6292374" y="5155829"/>
            <a:ext cx="1913713" cy="16674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144C15-55CD-A633-95DE-BE061DFF07C1}"/>
              </a:ext>
            </a:extLst>
          </p:cNvPr>
          <p:cNvSpPr/>
          <p:nvPr/>
        </p:nvSpPr>
        <p:spPr>
          <a:xfrm>
            <a:off x="8348663" y="5155829"/>
            <a:ext cx="1913713" cy="16674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6112A8BD-90D5-B634-87A3-AD885E6B2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658571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73E6E851-9760-0E15-F2F7-AB769D53B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5185" y="2338481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EEC6B427-8F89-CCC1-9AE0-3D023CF29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44" y="5607587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33736F82-CEB3-4F22-975A-A61592B5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3192" y="5650302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C7521639-95DE-32AF-62A7-9CA239786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62246" y="5650301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CB1A420B-824C-7729-3395-B684D43E7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533" y="5632800"/>
            <a:ext cx="721972" cy="713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46578-9D11-8BF8-0D2B-7C2B77FD0F41}"/>
              </a:ext>
            </a:extLst>
          </p:cNvPr>
          <p:cNvSpPr txBox="1"/>
          <p:nvPr/>
        </p:nvSpPr>
        <p:spPr>
          <a:xfrm>
            <a:off x="2437290" y="1628239"/>
            <a:ext cx="8763000" cy="345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Purposes &amp; </a:t>
            </a:r>
            <a:r>
              <a:rPr lang="en-GB" sz="2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Research Questions:</a:t>
            </a:r>
            <a:endParaRPr lang="en-US" sz="2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 Sudan, these shifts often go unmeasured, so the patterns behind them remain unclear.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How have temperature and rainfall patterns in Sudan changed from 1990 to 2024, and how accurately can machine learning models predict future trends?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BFD0D3-2CAD-4FD6-9064-E1F289B0D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8" y="-4483"/>
            <a:ext cx="2281382" cy="16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E77F-0869-1675-6846-FF0926DA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4878B5B-FC13-4057-ABBC-9B8D458BA359}"/>
              </a:ext>
            </a:extLst>
          </p:cNvPr>
          <p:cNvSpPr/>
          <p:nvPr/>
        </p:nvSpPr>
        <p:spPr>
          <a:xfrm>
            <a:off x="0" y="-899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713AB-5D71-AF66-0383-E7703B9E6BFF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E2DA43-8BAF-560D-AEB0-8119640DBBE3}"/>
              </a:ext>
            </a:extLst>
          </p:cNvPr>
          <p:cNvSpPr/>
          <p:nvPr/>
        </p:nvSpPr>
        <p:spPr>
          <a:xfrm>
            <a:off x="-2383971" y="5155829"/>
            <a:ext cx="1913713" cy="16674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62623C-18DE-1419-1B96-17115B6B6328}"/>
              </a:ext>
            </a:extLst>
          </p:cNvPr>
          <p:cNvSpPr/>
          <p:nvPr/>
        </p:nvSpPr>
        <p:spPr>
          <a:xfrm>
            <a:off x="-2313210" y="5155829"/>
            <a:ext cx="1913713" cy="16674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F9636A-4EBD-F686-ED9E-01A5EDA1A159}"/>
              </a:ext>
            </a:extLst>
          </p:cNvPr>
          <p:cNvSpPr/>
          <p:nvPr/>
        </p:nvSpPr>
        <p:spPr>
          <a:xfrm>
            <a:off x="188764" y="1942029"/>
            <a:ext cx="1913713" cy="48812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C67037-E356-305B-7C40-D5EACDD9B442}"/>
              </a:ext>
            </a:extLst>
          </p:cNvPr>
          <p:cNvSpPr/>
          <p:nvPr/>
        </p:nvSpPr>
        <p:spPr>
          <a:xfrm>
            <a:off x="2244000" y="5155829"/>
            <a:ext cx="1913713" cy="16674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8C7A49-22A0-1C27-86C2-328D65C7C27F}"/>
              </a:ext>
            </a:extLst>
          </p:cNvPr>
          <p:cNvSpPr/>
          <p:nvPr/>
        </p:nvSpPr>
        <p:spPr>
          <a:xfrm>
            <a:off x="4300289" y="5155829"/>
            <a:ext cx="1913713" cy="16674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D42916-479D-1F25-0637-BE3944F1DAC8}"/>
              </a:ext>
            </a:extLst>
          </p:cNvPr>
          <p:cNvSpPr/>
          <p:nvPr/>
        </p:nvSpPr>
        <p:spPr>
          <a:xfrm>
            <a:off x="6356578" y="5155829"/>
            <a:ext cx="1913713" cy="16674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C6DAF543-47D7-A35E-82D9-B3F664B5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658571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C5D910D8-D64C-18A7-4F60-A6BC278DD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17340" y="5658571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876132EE-8E0D-B44A-315A-E7D9B11EA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71" y="5632800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817AFD98-5462-CC0B-2759-8889532FA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634" y="2321833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1F37B2BC-7C70-E669-13A3-B863609BF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0161" y="5650301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E6DBB050-9D21-5072-20C8-7CB3DB95A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2448" y="5636198"/>
            <a:ext cx="721972" cy="7134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B74884-1B19-425A-B4B3-511ABB112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8" y="-4483"/>
            <a:ext cx="2281382" cy="163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A3D04-3632-44B9-B0DE-2667DF3FC8FF}"/>
              </a:ext>
            </a:extLst>
          </p:cNvPr>
          <p:cNvSpPr txBox="1"/>
          <p:nvPr/>
        </p:nvSpPr>
        <p:spPr>
          <a:xfrm>
            <a:off x="2501974" y="1627583"/>
            <a:ext cx="81002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</a:t>
            </a:r>
            <a:r>
              <a:rPr lang="en-GB" sz="32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Process: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This project uses the NASA POWER database to collect climate data for Sudan, focusing on 2-meter air temperature (°C) and total corrected precipitation (mm/day).</a:t>
            </a:r>
          </a:p>
          <a:p>
            <a:pPr algn="l"/>
            <a:r>
              <a:rPr lang="en-US" sz="2400" b="1" i="0" u="none" strike="noStrike" dirty="0">
                <a:solidFill>
                  <a:srgbClr val="050505"/>
                </a:solidFill>
                <a:effectLst/>
              </a:rPr>
              <a:t>Sudan is divided into five regions for analysis. Data for each region are collected, cleaned, and merged into structured datasets suitable for machine learning modeling.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9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80CAF-B077-4BB1-E4CB-26E5A7A0B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C38B93-5C0C-4359-97EB-434A1A92ACE6}"/>
              </a:ext>
            </a:extLst>
          </p:cNvPr>
          <p:cNvSpPr/>
          <p:nvPr/>
        </p:nvSpPr>
        <p:spPr>
          <a:xfrm>
            <a:off x="0" y="-899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103DA-3217-2B71-BA57-4D1E1E74458E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76704D-9320-1F41-10D9-673466C34C23}"/>
              </a:ext>
            </a:extLst>
          </p:cNvPr>
          <p:cNvSpPr/>
          <p:nvPr/>
        </p:nvSpPr>
        <p:spPr>
          <a:xfrm>
            <a:off x="-2383971" y="5155829"/>
            <a:ext cx="1913713" cy="16674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090FDA-4BB5-CE29-B642-95D1AE60F818}"/>
              </a:ext>
            </a:extLst>
          </p:cNvPr>
          <p:cNvSpPr/>
          <p:nvPr/>
        </p:nvSpPr>
        <p:spPr>
          <a:xfrm>
            <a:off x="-2509584" y="5155829"/>
            <a:ext cx="1913713" cy="16674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C25E22-34C4-E479-BDAA-72CE0A02BE1A}"/>
              </a:ext>
            </a:extLst>
          </p:cNvPr>
          <p:cNvSpPr/>
          <p:nvPr/>
        </p:nvSpPr>
        <p:spPr>
          <a:xfrm>
            <a:off x="-2561560" y="5181598"/>
            <a:ext cx="1913713" cy="166741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B4A953-9324-85C3-63C7-B5C4DCB4CC50}"/>
              </a:ext>
            </a:extLst>
          </p:cNvPr>
          <p:cNvSpPr/>
          <p:nvPr/>
        </p:nvSpPr>
        <p:spPr>
          <a:xfrm>
            <a:off x="125612" y="1928362"/>
            <a:ext cx="1913713" cy="48948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7AD6D0-3ADE-7C4E-46F0-89E8B4094436}"/>
              </a:ext>
            </a:extLst>
          </p:cNvPr>
          <p:cNvSpPr/>
          <p:nvPr/>
        </p:nvSpPr>
        <p:spPr>
          <a:xfrm>
            <a:off x="2181901" y="5155829"/>
            <a:ext cx="1913713" cy="16674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B90823-3CB8-9357-803B-575FCD24EB8B}"/>
              </a:ext>
            </a:extLst>
          </p:cNvPr>
          <p:cNvSpPr/>
          <p:nvPr/>
        </p:nvSpPr>
        <p:spPr>
          <a:xfrm>
            <a:off x="4238190" y="5158508"/>
            <a:ext cx="1913713" cy="166741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A344A65F-67D3-950D-4D3F-7E8C9A44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658571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CA10EAAB-658C-056C-6818-3F240C47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17915" y="5874980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AD65CA64-0D58-0FA7-1D14-22E6CDBB8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71" y="5614819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95AF07DA-5DAE-8377-D087-7082268EA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76126" y="5791694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3895060E-E391-7473-9B4E-C01EEAE5E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202" y="2277656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526B5404-8A75-8DFF-0E3C-77A097A3C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4060" y="5658571"/>
            <a:ext cx="721972" cy="713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E21DE-6241-5D78-BAB6-F1F6CE34E71F}"/>
              </a:ext>
            </a:extLst>
          </p:cNvPr>
          <p:cNvSpPr txBox="1"/>
          <p:nvPr/>
        </p:nvSpPr>
        <p:spPr>
          <a:xfrm>
            <a:off x="2348987" y="1758499"/>
            <a:ext cx="9914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Findings: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Rainfall is more irregular, so predictions vary between regions and some months are harder to forecast accurately.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Temperature follows a steady seasonal pattern, making predictions relatively reliable.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bg2">
                    <a:lumMod val="25000"/>
                  </a:schemeClr>
                </a:solidFill>
                <a:effectLst/>
              </a:rPr>
              <a:t>Forecasts are intended as guidance to understand trends, rather than exact predictions for operational planning.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D39D02-9DD2-4CBA-9757-4B1787708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8" y="-4483"/>
            <a:ext cx="2281382" cy="16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B586A-440A-71AD-50BD-2F49805AE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E6B4864-EED6-4B05-B868-696165D9200E}"/>
              </a:ext>
            </a:extLst>
          </p:cNvPr>
          <p:cNvSpPr/>
          <p:nvPr/>
        </p:nvSpPr>
        <p:spPr>
          <a:xfrm>
            <a:off x="0" y="-4483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31680-C875-8C1C-0A26-370AB4FFED91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EC75B8-FBFE-1499-75FF-2D60A01894E7}"/>
              </a:ext>
            </a:extLst>
          </p:cNvPr>
          <p:cNvSpPr/>
          <p:nvPr/>
        </p:nvSpPr>
        <p:spPr>
          <a:xfrm>
            <a:off x="-2383971" y="5155829"/>
            <a:ext cx="1913713" cy="16674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9CC33D-3EF0-668F-79C4-64F2C190D1F2}"/>
              </a:ext>
            </a:extLst>
          </p:cNvPr>
          <p:cNvSpPr/>
          <p:nvPr/>
        </p:nvSpPr>
        <p:spPr>
          <a:xfrm>
            <a:off x="-2390409" y="9093768"/>
            <a:ext cx="1913713" cy="16674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DF52F5-CBDB-C4BF-F358-C95DA9A11FB7}"/>
              </a:ext>
            </a:extLst>
          </p:cNvPr>
          <p:cNvSpPr/>
          <p:nvPr/>
        </p:nvSpPr>
        <p:spPr>
          <a:xfrm>
            <a:off x="-2383971" y="5190589"/>
            <a:ext cx="1913713" cy="166741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CD5B9F-1BFD-536C-2837-BDD6268DFED1}"/>
              </a:ext>
            </a:extLst>
          </p:cNvPr>
          <p:cNvSpPr/>
          <p:nvPr/>
        </p:nvSpPr>
        <p:spPr>
          <a:xfrm>
            <a:off x="-2407420" y="5155829"/>
            <a:ext cx="1913713" cy="16674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85347D-77BC-7735-38AB-F00441D36DF8}"/>
              </a:ext>
            </a:extLst>
          </p:cNvPr>
          <p:cNvSpPr/>
          <p:nvPr/>
        </p:nvSpPr>
        <p:spPr>
          <a:xfrm>
            <a:off x="205382" y="1928362"/>
            <a:ext cx="1913713" cy="4894877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3CCAE2-8E4C-8B5F-39C5-4FE13D9CF051}"/>
              </a:ext>
            </a:extLst>
          </p:cNvPr>
          <p:cNvSpPr/>
          <p:nvPr/>
        </p:nvSpPr>
        <p:spPr>
          <a:xfrm>
            <a:off x="2324477" y="5330884"/>
            <a:ext cx="1913713" cy="152711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90642BBA-221E-F2F2-8D69-FE3DB084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658571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D10D5E09-264A-C9F6-8922-CEA68DCC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51151" y="5667561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2456010A-5D4B-E8ED-0F05-90AAF5B9E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2189349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90582CB4-E2CA-6A7F-7FC7-C2793E7EB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541875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F047C955-F27B-B605-9CD7-66822AEDA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39426" y="5773545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60F0C66C-1120-686A-C2C5-DD7F87876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9511" y="5592566"/>
            <a:ext cx="843644" cy="833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92A215-4361-7A0C-A6E3-44C5F1D1FA44}"/>
              </a:ext>
            </a:extLst>
          </p:cNvPr>
          <p:cNvSpPr txBox="1"/>
          <p:nvPr/>
        </p:nvSpPr>
        <p:spPr>
          <a:xfrm>
            <a:off x="2235200" y="1527116"/>
            <a:ext cx="961505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Regional Insights: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50505"/>
                </a:solidFill>
                <a:effectLst/>
              </a:rPr>
              <a:t>Temperature trends: Temperatures are slightly increasing in recent years.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50505"/>
                </a:solidFill>
                <a:effectLst/>
              </a:rPr>
              <a:t>Rainfall variability: Southern and Western regions show more fluctuation, while the North remains mostly dry and stable.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50505"/>
                </a:solidFill>
                <a:effectLst/>
              </a:rPr>
              <a:t>Inverse relationships: Most regions (Central, East, South, West) show negative correlations between rainfall and temperature.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50505"/>
                </a:solidFill>
                <a:effectLst/>
              </a:rPr>
              <a:t>Northern region anomaly: Slight positive correlation due to very low rainfall.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280443-4760-4FA9-9653-84EB5A62E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18" y="-4483"/>
            <a:ext cx="2281382" cy="16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3185-5FD4-3305-1AC4-58BE7ADEF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91A7C0-BBC7-4938-AE4E-7B1F916E65A0}"/>
              </a:ext>
            </a:extLst>
          </p:cNvPr>
          <p:cNvSpPr/>
          <p:nvPr/>
        </p:nvSpPr>
        <p:spPr>
          <a:xfrm>
            <a:off x="0" y="-4483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F393B-A31B-56B6-B8C1-06AA9BC1C955}"/>
              </a:ext>
            </a:extLst>
          </p:cNvPr>
          <p:cNvSpPr txBox="1"/>
          <p:nvPr/>
        </p:nvSpPr>
        <p:spPr>
          <a:xfrm>
            <a:off x="936171" y="304800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en-GB" sz="8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7FC334-8AC6-1D6E-5483-C81AE683BD18}"/>
              </a:ext>
            </a:extLst>
          </p:cNvPr>
          <p:cNvSpPr/>
          <p:nvPr/>
        </p:nvSpPr>
        <p:spPr>
          <a:xfrm>
            <a:off x="-2383971" y="5155829"/>
            <a:ext cx="1913713" cy="16674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378BA6-81CF-67DA-BC1F-5DE94A0767CB}"/>
              </a:ext>
            </a:extLst>
          </p:cNvPr>
          <p:cNvSpPr/>
          <p:nvPr/>
        </p:nvSpPr>
        <p:spPr>
          <a:xfrm>
            <a:off x="-2584742" y="6579768"/>
            <a:ext cx="1913713" cy="16674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BE266D-B1E5-04DD-B39B-FC360DEFB6AE}"/>
              </a:ext>
            </a:extLst>
          </p:cNvPr>
          <p:cNvSpPr/>
          <p:nvPr/>
        </p:nvSpPr>
        <p:spPr>
          <a:xfrm>
            <a:off x="-2484357" y="5919465"/>
            <a:ext cx="1913713" cy="166741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5F1DA-24ED-F44E-4DD8-3F681C248AC9}"/>
              </a:ext>
            </a:extLst>
          </p:cNvPr>
          <p:cNvSpPr/>
          <p:nvPr/>
        </p:nvSpPr>
        <p:spPr>
          <a:xfrm>
            <a:off x="-2524703" y="5804956"/>
            <a:ext cx="1913713" cy="16674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419F5E-0EB5-6E8D-CA59-FF15894CD0C5}"/>
              </a:ext>
            </a:extLst>
          </p:cNvPr>
          <p:cNvSpPr/>
          <p:nvPr/>
        </p:nvSpPr>
        <p:spPr>
          <a:xfrm>
            <a:off x="-2464663" y="5845978"/>
            <a:ext cx="1913713" cy="16674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63AE68-4C7A-26DA-7FB0-CADDD70A905A}"/>
              </a:ext>
            </a:extLst>
          </p:cNvPr>
          <p:cNvSpPr/>
          <p:nvPr/>
        </p:nvSpPr>
        <p:spPr>
          <a:xfrm>
            <a:off x="190994" y="1928362"/>
            <a:ext cx="1913713" cy="489487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white star on a black background&#10;&#10;AI-generated content may be incorrect.">
            <a:extLst>
              <a:ext uri="{FF2B5EF4-FFF2-40B4-BE49-F238E27FC236}">
                <a16:creationId xmlns:a16="http://schemas.microsoft.com/office/drawing/2014/main" id="{A7BAAEBD-822A-CA7D-3D9C-2B30F804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8101" y="5658571"/>
            <a:ext cx="721972" cy="713467"/>
          </a:xfrm>
          <a:prstGeom prst="rect">
            <a:avLst/>
          </a:prstGeom>
        </p:spPr>
      </p:pic>
      <p:pic>
        <p:nvPicPr>
          <p:cNvPr id="18" name="Picture 17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B3E72D58-477E-D973-18DE-55F609DF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67612" y="6700006"/>
            <a:ext cx="721972" cy="713467"/>
          </a:xfrm>
          <a:prstGeom prst="rect">
            <a:avLst/>
          </a:prstGeom>
        </p:spPr>
      </p:pic>
      <p:pic>
        <p:nvPicPr>
          <p:cNvPr id="19" name="Picture 18" descr="A white line drawing of a paper&#10;&#10;AI-generated content may be incorrect.">
            <a:extLst>
              <a:ext uri="{FF2B5EF4-FFF2-40B4-BE49-F238E27FC236}">
                <a16:creationId xmlns:a16="http://schemas.microsoft.com/office/drawing/2014/main" id="{9ACC6E6D-3FFA-518B-F2CC-B409657E6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8833" y="6336216"/>
            <a:ext cx="721972" cy="713467"/>
          </a:xfrm>
          <a:prstGeom prst="rect">
            <a:avLst/>
          </a:prstGeom>
        </p:spPr>
      </p:pic>
      <p:pic>
        <p:nvPicPr>
          <p:cNvPr id="20" name="Picture 1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D97FCEAA-ACC3-3BB5-16ED-55B6A29B5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89824" y="6262729"/>
            <a:ext cx="721972" cy="713467"/>
          </a:xfrm>
          <a:prstGeom prst="rect">
            <a:avLst/>
          </a:prstGeom>
        </p:spPr>
      </p:pic>
      <p:pic>
        <p:nvPicPr>
          <p:cNvPr id="21" name="Picture 20" descr="A white outline of a magnifying glass&#10;&#10;AI-generated content may be incorrect.">
            <a:extLst>
              <a:ext uri="{FF2B5EF4-FFF2-40B4-BE49-F238E27FC236}">
                <a16:creationId xmlns:a16="http://schemas.microsoft.com/office/drawing/2014/main" id="{C163C77B-2370-28A0-08AD-767B28428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38260" y="5609295"/>
            <a:ext cx="721972" cy="713467"/>
          </a:xfrm>
          <a:prstGeom prst="rect">
            <a:avLst/>
          </a:prstGeom>
        </p:spPr>
      </p:pic>
      <p:pic>
        <p:nvPicPr>
          <p:cNvPr id="22" name="Picture 21" descr="A white puzzle piece in a circle&#10;&#10;AI-generated content may be incorrect.">
            <a:extLst>
              <a:ext uri="{FF2B5EF4-FFF2-40B4-BE49-F238E27FC236}">
                <a16:creationId xmlns:a16="http://schemas.microsoft.com/office/drawing/2014/main" id="{82600FBB-4C28-028A-DAC9-A186E7EB7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028" y="2161613"/>
            <a:ext cx="843644" cy="833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9EBD99-7E00-4B36-7108-056641755E4C}"/>
              </a:ext>
            </a:extLst>
          </p:cNvPr>
          <p:cNvSpPr txBox="1"/>
          <p:nvPr/>
        </p:nvSpPr>
        <p:spPr>
          <a:xfrm>
            <a:off x="2849501" y="2161613"/>
            <a:ext cx="8417939" cy="439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Reflection: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project analyzes these patterns using clean data and scientific methods. It traces how rainfall and temperature change over time and produces predictions that support better planning and deeper understanding.</a:t>
            </a:r>
          </a:p>
          <a:p>
            <a:pPr>
              <a:lnSpc>
                <a:spcPct val="150000"/>
              </a:lnSpc>
            </a:pPr>
            <a:endParaRPr lang="en-GB" sz="4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GB" sz="4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66F68-B219-2DB6-8EA2-B692516B5BFB}"/>
              </a:ext>
            </a:extLst>
          </p:cNvPr>
          <p:cNvSpPr txBox="1"/>
          <p:nvPr/>
        </p:nvSpPr>
        <p:spPr>
          <a:xfrm>
            <a:off x="10023676" y="5973131"/>
            <a:ext cx="19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Icons from (icon lord)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5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5DDA0-34C6-4544-B4A9-E52237B55706}"/>
              </a:ext>
            </a:extLst>
          </p:cNvPr>
          <p:cNvSpPr/>
          <p:nvPr/>
        </p:nvSpPr>
        <p:spPr>
          <a:xfrm>
            <a:off x="0" y="0"/>
            <a:ext cx="12192000" cy="7025640"/>
          </a:xfrm>
          <a:prstGeom prst="rect">
            <a:avLst/>
          </a:prstGeom>
          <a:solidFill>
            <a:srgbClr val="CD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02950-91CF-F6E1-48BE-E0913736DC55}"/>
              </a:ext>
            </a:extLst>
          </p:cNvPr>
          <p:cNvSpPr txBox="1"/>
          <p:nvPr/>
        </p:nvSpPr>
        <p:spPr>
          <a:xfrm>
            <a:off x="424543" y="141515"/>
            <a:ext cx="288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Project Workflow</a:t>
            </a:r>
          </a:p>
          <a:p>
            <a:pPr algn="ctr"/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0E858-D6FB-4D5C-B399-D48094FD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8" b="23379"/>
          <a:stretch/>
        </p:blipFill>
        <p:spPr>
          <a:xfrm>
            <a:off x="-1" y="3512820"/>
            <a:ext cx="12192001" cy="35128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5469-B4F9-E706-C6A1-8FA47CF4BFF5}"/>
              </a:ext>
            </a:extLst>
          </p:cNvPr>
          <p:cNvSpPr/>
          <p:nvPr/>
        </p:nvSpPr>
        <p:spPr>
          <a:xfrm rot="21154032">
            <a:off x="4127051" y="573084"/>
            <a:ext cx="7365578" cy="2473711"/>
          </a:xfrm>
          <a:prstGeom prst="roundRect">
            <a:avLst>
              <a:gd name="adj" fmla="val 538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DAD6AB-2443-16B8-EA5E-6573C0430F62}"/>
              </a:ext>
            </a:extLst>
          </p:cNvPr>
          <p:cNvSpPr/>
          <p:nvPr/>
        </p:nvSpPr>
        <p:spPr>
          <a:xfrm>
            <a:off x="4345280" y="544519"/>
            <a:ext cx="7172960" cy="2696253"/>
          </a:xfrm>
          <a:prstGeom prst="roundRect">
            <a:avLst>
              <a:gd name="adj" fmla="val 472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72A8-C1E7-8543-4D79-FCE31412AB08}"/>
              </a:ext>
            </a:extLst>
          </p:cNvPr>
          <p:cNvSpPr txBox="1"/>
          <p:nvPr/>
        </p:nvSpPr>
        <p:spPr>
          <a:xfrm>
            <a:off x="5038008" y="811505"/>
            <a:ext cx="6583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Collecting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 climate variables from trusted sources to build a complete and consistent dataset.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24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A5DDA0-34C6-4544-B4A9-E52237B55706}"/>
              </a:ext>
            </a:extLst>
          </p:cNvPr>
          <p:cNvSpPr/>
          <p:nvPr/>
        </p:nvSpPr>
        <p:spPr>
          <a:xfrm>
            <a:off x="0" y="0"/>
            <a:ext cx="12192000" cy="7025640"/>
          </a:xfrm>
          <a:prstGeom prst="rect">
            <a:avLst/>
          </a:prstGeom>
          <a:solidFill>
            <a:srgbClr val="CD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D0E858-D6FB-4D5C-B399-D48094FD9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8" b="23379"/>
          <a:stretch/>
        </p:blipFill>
        <p:spPr>
          <a:xfrm>
            <a:off x="-1" y="3512820"/>
            <a:ext cx="12192000" cy="3512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02950-91CF-F6E1-48BE-E0913736DC55}"/>
              </a:ext>
            </a:extLst>
          </p:cNvPr>
          <p:cNvSpPr txBox="1"/>
          <p:nvPr/>
        </p:nvSpPr>
        <p:spPr>
          <a:xfrm>
            <a:off x="424543" y="141515"/>
            <a:ext cx="288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Project Workflow</a:t>
            </a:r>
          </a:p>
          <a:p>
            <a:pPr algn="ctr"/>
            <a:endParaRPr lang="en-GB" sz="5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965469-B4F9-E706-C6A1-8FA47CF4BFF5}"/>
              </a:ext>
            </a:extLst>
          </p:cNvPr>
          <p:cNvSpPr/>
          <p:nvPr/>
        </p:nvSpPr>
        <p:spPr>
          <a:xfrm rot="21154032">
            <a:off x="4127051" y="573084"/>
            <a:ext cx="7365578" cy="2473711"/>
          </a:xfrm>
          <a:prstGeom prst="roundRect">
            <a:avLst>
              <a:gd name="adj" fmla="val 5384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DAD6AB-2443-16B8-EA5E-6573C0430F62}"/>
              </a:ext>
            </a:extLst>
          </p:cNvPr>
          <p:cNvSpPr/>
          <p:nvPr/>
        </p:nvSpPr>
        <p:spPr>
          <a:xfrm>
            <a:off x="11417416" y="3867573"/>
            <a:ext cx="7172960" cy="2696253"/>
          </a:xfrm>
          <a:prstGeom prst="roundRect">
            <a:avLst>
              <a:gd name="adj" fmla="val 472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794D6-41CB-4B75-A617-62BC5AE1DE28}"/>
              </a:ext>
            </a:extLst>
          </p:cNvPr>
          <p:cNvSpPr txBox="1"/>
          <p:nvPr/>
        </p:nvSpPr>
        <p:spPr>
          <a:xfrm rot="21176334">
            <a:off x="4624678" y="868039"/>
            <a:ext cx="6614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and Preparation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 missing values, remove errors and convert the data into formats suitable for analysis.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672A8-C1E7-8543-4D79-FCE31412AB08}"/>
              </a:ext>
            </a:extLst>
          </p:cNvPr>
          <p:cNvSpPr txBox="1"/>
          <p:nvPr/>
        </p:nvSpPr>
        <p:spPr>
          <a:xfrm>
            <a:off x="11712056" y="4082850"/>
            <a:ext cx="6583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Collecting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 climate variables from trusted sources to build a complete and consistent dataset.</a:t>
            </a:r>
          </a:p>
          <a:p>
            <a:pPr algn="ctr"/>
            <a:endParaRPr lang="en-GB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81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C9C9C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906</Words>
  <Application>Microsoft Office PowerPoint</Application>
  <PresentationFormat>Widescreen</PresentationFormat>
  <Paragraphs>104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Bebas</vt:lpstr>
      <vt:lpstr>Calibri</vt:lpstr>
      <vt:lpstr>Calibri Light</vt:lpstr>
      <vt:lpstr>Garamond</vt:lpstr>
      <vt:lpstr>Impact</vt:lpstr>
      <vt:lpstr>Instrument Serif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mohamod talal</dc:creator>
  <cp:lastModifiedBy>mohamod talal</cp:lastModifiedBy>
  <cp:revision>3</cp:revision>
  <dcterms:created xsi:type="dcterms:W3CDTF">2025-12-06T16:19:28Z</dcterms:created>
  <dcterms:modified xsi:type="dcterms:W3CDTF">2025-12-06T20:32:33Z</dcterms:modified>
</cp:coreProperties>
</file>